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6" r:id="rId2"/>
    <p:sldMasterId id="2147483689" r:id="rId3"/>
  </p:sldMasterIdLst>
  <p:notesMasterIdLst>
    <p:notesMasterId r:id="rId55"/>
  </p:notesMasterIdLst>
  <p:handoutMasterIdLst>
    <p:handoutMasterId r:id="rId56"/>
  </p:handoutMasterIdLst>
  <p:sldIdLst>
    <p:sldId id="543" r:id="rId4"/>
    <p:sldId id="657" r:id="rId5"/>
    <p:sldId id="658" r:id="rId6"/>
    <p:sldId id="659" r:id="rId7"/>
    <p:sldId id="660" r:id="rId8"/>
    <p:sldId id="661" r:id="rId9"/>
    <p:sldId id="662" r:id="rId10"/>
    <p:sldId id="663" r:id="rId11"/>
    <p:sldId id="664" r:id="rId12"/>
    <p:sldId id="665" r:id="rId13"/>
    <p:sldId id="666" r:id="rId14"/>
    <p:sldId id="667" r:id="rId15"/>
    <p:sldId id="668" r:id="rId16"/>
    <p:sldId id="687" r:id="rId17"/>
    <p:sldId id="670" r:id="rId18"/>
    <p:sldId id="669" r:id="rId19"/>
    <p:sldId id="671" r:id="rId20"/>
    <p:sldId id="673" r:id="rId21"/>
    <p:sldId id="681" r:id="rId22"/>
    <p:sldId id="674" r:id="rId23"/>
    <p:sldId id="675" r:id="rId24"/>
    <p:sldId id="676" r:id="rId25"/>
    <p:sldId id="677" r:id="rId26"/>
    <p:sldId id="692" r:id="rId27"/>
    <p:sldId id="694" r:id="rId28"/>
    <p:sldId id="693" r:id="rId29"/>
    <p:sldId id="678" r:id="rId30"/>
    <p:sldId id="679" r:id="rId31"/>
    <p:sldId id="680" r:id="rId32"/>
    <p:sldId id="672" r:id="rId33"/>
    <p:sldId id="690" r:id="rId34"/>
    <p:sldId id="691" r:id="rId35"/>
    <p:sldId id="683" r:id="rId36"/>
    <p:sldId id="682" r:id="rId37"/>
    <p:sldId id="684" r:id="rId38"/>
    <p:sldId id="685" r:id="rId39"/>
    <p:sldId id="695" r:id="rId40"/>
    <p:sldId id="696" r:id="rId41"/>
    <p:sldId id="697" r:id="rId42"/>
    <p:sldId id="699" r:id="rId43"/>
    <p:sldId id="698" r:id="rId44"/>
    <p:sldId id="704" r:id="rId45"/>
    <p:sldId id="701" r:id="rId46"/>
    <p:sldId id="700" r:id="rId47"/>
    <p:sldId id="702" r:id="rId48"/>
    <p:sldId id="703" r:id="rId49"/>
    <p:sldId id="705" r:id="rId50"/>
    <p:sldId id="706" r:id="rId51"/>
    <p:sldId id="707" r:id="rId52"/>
    <p:sldId id="708" r:id="rId53"/>
    <p:sldId id="709" r:id="rId54"/>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543"/>
            <p14:sldId id="657"/>
            <p14:sldId id="658"/>
            <p14:sldId id="659"/>
            <p14:sldId id="660"/>
            <p14:sldId id="661"/>
            <p14:sldId id="662"/>
            <p14:sldId id="663"/>
            <p14:sldId id="664"/>
            <p14:sldId id="665"/>
            <p14:sldId id="666"/>
            <p14:sldId id="667"/>
            <p14:sldId id="668"/>
            <p14:sldId id="687"/>
            <p14:sldId id="670"/>
            <p14:sldId id="669"/>
            <p14:sldId id="671"/>
            <p14:sldId id="673"/>
            <p14:sldId id="681"/>
            <p14:sldId id="674"/>
            <p14:sldId id="675"/>
            <p14:sldId id="676"/>
            <p14:sldId id="677"/>
            <p14:sldId id="692"/>
            <p14:sldId id="694"/>
            <p14:sldId id="693"/>
            <p14:sldId id="678"/>
            <p14:sldId id="679"/>
            <p14:sldId id="680"/>
            <p14:sldId id="672"/>
            <p14:sldId id="690"/>
            <p14:sldId id="691"/>
            <p14:sldId id="683"/>
            <p14:sldId id="682"/>
            <p14:sldId id="684"/>
            <p14:sldId id="685"/>
            <p14:sldId id="695"/>
            <p14:sldId id="696"/>
            <p14:sldId id="697"/>
            <p14:sldId id="699"/>
            <p14:sldId id="698"/>
            <p14:sldId id="704"/>
            <p14:sldId id="701"/>
            <p14:sldId id="700"/>
            <p14:sldId id="702"/>
            <p14:sldId id="703"/>
            <p14:sldId id="705"/>
            <p14:sldId id="706"/>
            <p14:sldId id="707"/>
            <p14:sldId id="708"/>
            <p14:sldId id="709"/>
          </p14:sldIdLst>
        </p14:section>
      </p14:sectionLst>
    </p:ext>
    <p:ext uri="{EFAFB233-063F-42B5-8137-9DF3F51BA10A}">
      <p15:sldGuideLst xmlns:p15="http://schemas.microsoft.com/office/powerpoint/2012/main" xmlns="">
        <p15:guide id="1" orient="horz" pos="2160">
          <p15:clr>
            <a:srgbClr val="A4A3A4"/>
          </p15:clr>
        </p15:guide>
        <p15:guide id="2" pos="3839">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7" autoAdjust="0"/>
    <p:restoredTop sz="94964" autoAdjust="0"/>
  </p:normalViewPr>
  <p:slideViewPr>
    <p:cSldViewPr>
      <p:cViewPr>
        <p:scale>
          <a:sx n="39" d="100"/>
          <a:sy n="39" d="100"/>
        </p:scale>
        <p:origin x="-1884" y="-798"/>
      </p:cViewPr>
      <p:guideLst>
        <p:guide orient="horz" pos="2160"/>
        <p:guide pos="3839"/>
      </p:guideLst>
    </p:cSldViewPr>
  </p:slideViewPr>
  <p:notesTextViewPr>
    <p:cViewPr>
      <p:scale>
        <a:sx n="1" d="1"/>
        <a:sy n="1" d="1"/>
      </p:scale>
      <p:origin x="0" y="0"/>
    </p:cViewPr>
  </p:notesText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notesMaster" Target="notesMasters/notesMaster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viewProps" Target="viewProps.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handoutMaster" Target="handoutMasters/handoutMaster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presProps" Target="presProp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Why is it that many software developers don’t pay enough attention to requirements engineering? Are there ever circumstances where you can skip it?</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t>
        <a:bodyPr/>
        <a:lstStyle/>
        <a:p>
          <a:endParaRPr lang="en-US"/>
        </a:p>
      </dgm:t>
    </dgm:pt>
    <dgm:pt modelId="{570CB031-B7D7-4678-B2F7-EF460C9EBEBF}" type="pres">
      <dgm:prSet presAssocID="{4D7FEC89-3F5E-436D-BA6A-D2FE3FC12B1B}" presName="parentText" presStyleLbl="node1" presStyleIdx="0" presStyleCnt="1">
        <dgm:presLayoutVars>
          <dgm:chMax val="0"/>
          <dgm:bulletEnabled val="1"/>
        </dgm:presLayoutVars>
      </dgm:prSet>
      <dgm:spPr/>
      <dgm:t>
        <a:bodyPr/>
        <a:lstStyle/>
        <a:p>
          <a:endParaRPr lang="en-US"/>
        </a:p>
      </dgm:t>
    </dgm:pt>
  </dgm:ptLst>
  <dgm:cxnLst>
    <dgm:cxn modelId="{C0DFC595-1E66-4E07-89BB-7FE85501F3A6}" type="presOf" srcId="{4D7FEC89-3F5E-436D-BA6A-D2FE3FC12B1B}" destId="{570CB031-B7D7-4678-B2F7-EF460C9EBEBF}" srcOrd="0" destOrd="0" presId="urn:microsoft.com/office/officeart/2005/8/layout/vList2"/>
    <dgm:cxn modelId="{2859B417-B622-4FD7-A9B8-4232BDB5F79C}"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0FE40142-3968-4AD3-94BB-C23641844324}"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custT="1"/>
      <dgm:spPr/>
      <dgm:t>
        <a:bodyPr/>
        <a:lstStyle/>
        <a:p>
          <a:r>
            <a:rPr lang="en-US" sz="2800" dirty="0"/>
            <a:t>Identify list of</a:t>
          </a:r>
        </a:p>
        <a:p>
          <a:r>
            <a:rPr lang="en-US" sz="2800" dirty="0"/>
            <a:t>	Services</a:t>
          </a:r>
        </a:p>
        <a:p>
          <a:r>
            <a:rPr lang="en-US" sz="2800" dirty="0"/>
            <a:t>	Objects</a:t>
          </a:r>
        </a:p>
        <a:p>
          <a:r>
            <a:rPr lang="en-US" sz="2800" dirty="0"/>
            <a:t>	Constraints and performance criteria </a:t>
          </a:r>
        </a:p>
        <a:p>
          <a:r>
            <a:rPr lang="en-US" sz="2800" dirty="0"/>
            <a:t>In SafeHome Application based on above narration</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t>
        <a:bodyPr/>
        <a:lstStyle/>
        <a:p>
          <a:endParaRPr lang="en-US"/>
        </a:p>
      </dgm:t>
    </dgm:pt>
    <dgm:pt modelId="{570CB031-B7D7-4678-B2F7-EF460C9EBEBF}" type="pres">
      <dgm:prSet presAssocID="{4D7FEC89-3F5E-436D-BA6A-D2FE3FC12B1B}" presName="parentText" presStyleLbl="node1" presStyleIdx="0" presStyleCnt="1" custScaleY="399563">
        <dgm:presLayoutVars>
          <dgm:chMax val="0"/>
          <dgm:bulletEnabled val="1"/>
        </dgm:presLayoutVars>
      </dgm:prSet>
      <dgm:spPr/>
      <dgm:t>
        <a:bodyPr/>
        <a:lstStyle/>
        <a:p>
          <a:endParaRPr lang="en-US"/>
        </a:p>
      </dgm:t>
    </dgm:pt>
  </dgm:ptLst>
  <dgm:cxnLst>
    <dgm:cxn modelId="{E99DD43E-026F-4375-98A8-185A424D9ABD}" type="presOf" srcId="{4D7FEC89-3F5E-436D-BA6A-D2FE3FC12B1B}" destId="{570CB031-B7D7-4678-B2F7-EF460C9EBEBF}" srcOrd="0" destOrd="0" presId="urn:microsoft.com/office/officeart/2005/8/layout/vList2"/>
    <dgm:cxn modelId="{448DAB3F-3B6E-48C7-BCF4-99ECE67C2BD0}"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C542E257-55CE-43B5-8A6F-0DD1EB7E3E16}"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53F7ECB-6134-4D0B-9CB7-E21EE3807B2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BF2058-C8FB-4BFB-ACC3-5C67B44C0ADA}">
      <dgm:prSet phldrT="[Text]"/>
      <dgm:spPr/>
      <dgm:t>
        <a:bodyPr/>
        <a:lstStyle/>
        <a:p>
          <a:r>
            <a:rPr lang="en-US" dirty="0"/>
            <a:t>Objects</a:t>
          </a:r>
        </a:p>
      </dgm:t>
    </dgm:pt>
    <dgm:pt modelId="{B7F7793D-2D4E-47DB-B482-3F11E3468DDB}" type="parTrans" cxnId="{91A1953F-B17E-4118-A366-9F09E9533EDC}">
      <dgm:prSet/>
      <dgm:spPr/>
      <dgm:t>
        <a:bodyPr/>
        <a:lstStyle/>
        <a:p>
          <a:endParaRPr lang="en-US"/>
        </a:p>
      </dgm:t>
    </dgm:pt>
    <dgm:pt modelId="{4C7C59D5-56DA-4DF0-8779-94B51A8273D5}" type="sibTrans" cxnId="{91A1953F-B17E-4118-A366-9F09E9533EDC}">
      <dgm:prSet/>
      <dgm:spPr/>
      <dgm:t>
        <a:bodyPr/>
        <a:lstStyle/>
        <a:p>
          <a:endParaRPr lang="en-US"/>
        </a:p>
      </dgm:t>
    </dgm:pt>
    <dgm:pt modelId="{D11C1582-2314-49DD-A82C-F719437E47A8}">
      <dgm:prSet phldrT="[Text]"/>
      <dgm:spPr/>
      <dgm:t>
        <a:bodyPr/>
        <a:lstStyle/>
        <a:p>
          <a:r>
            <a:rPr lang="en-US" dirty="0"/>
            <a:t>control panel, </a:t>
          </a:r>
        </a:p>
      </dgm:t>
    </dgm:pt>
    <dgm:pt modelId="{5DB7B242-F6B4-48FF-AB35-98A9F64CDB32}" type="parTrans" cxnId="{835107CA-0BF9-43B7-A8B8-8E89947ADB0F}">
      <dgm:prSet/>
      <dgm:spPr/>
      <dgm:t>
        <a:bodyPr/>
        <a:lstStyle/>
        <a:p>
          <a:endParaRPr lang="en-US"/>
        </a:p>
      </dgm:t>
    </dgm:pt>
    <dgm:pt modelId="{D304911B-C06A-4720-96CF-25515EB300F7}" type="sibTrans" cxnId="{835107CA-0BF9-43B7-A8B8-8E89947ADB0F}">
      <dgm:prSet/>
      <dgm:spPr/>
      <dgm:t>
        <a:bodyPr/>
        <a:lstStyle/>
        <a:p>
          <a:endParaRPr lang="en-US"/>
        </a:p>
      </dgm:t>
    </dgm:pt>
    <dgm:pt modelId="{D48D8023-15A5-4F7B-9189-B037F973702B}">
      <dgm:prSet phldrT="[Text]"/>
      <dgm:spPr/>
      <dgm:t>
        <a:bodyPr/>
        <a:lstStyle/>
        <a:p>
          <a:r>
            <a:rPr lang="en-US" dirty="0"/>
            <a:t>Services</a:t>
          </a:r>
        </a:p>
      </dgm:t>
    </dgm:pt>
    <dgm:pt modelId="{3448551B-D52C-437F-A87F-C38A76CBE842}" type="parTrans" cxnId="{C7987B65-5314-4F5E-A2FB-5F62B3A93D8F}">
      <dgm:prSet/>
      <dgm:spPr/>
      <dgm:t>
        <a:bodyPr/>
        <a:lstStyle/>
        <a:p>
          <a:endParaRPr lang="en-US"/>
        </a:p>
      </dgm:t>
    </dgm:pt>
    <dgm:pt modelId="{A519D905-B374-43AB-88F3-16FD0EB733D1}" type="sibTrans" cxnId="{C7987B65-5314-4F5E-A2FB-5F62B3A93D8F}">
      <dgm:prSet/>
      <dgm:spPr/>
      <dgm:t>
        <a:bodyPr/>
        <a:lstStyle/>
        <a:p>
          <a:endParaRPr lang="en-US"/>
        </a:p>
      </dgm:t>
    </dgm:pt>
    <dgm:pt modelId="{65D98A3D-F332-482B-8A25-1E0A6E6443DA}">
      <dgm:prSet phldrT="[Text]"/>
      <dgm:spPr/>
      <dgm:t>
        <a:bodyPr/>
        <a:lstStyle/>
        <a:p>
          <a:r>
            <a:rPr lang="en-US" dirty="0"/>
            <a:t>configuring the system, </a:t>
          </a:r>
        </a:p>
      </dgm:t>
    </dgm:pt>
    <dgm:pt modelId="{48E2FA40-E2E2-40FF-9B95-5BB14F6591F0}" type="parTrans" cxnId="{AFE3B703-04E6-451A-9B17-9676308C292E}">
      <dgm:prSet/>
      <dgm:spPr/>
      <dgm:t>
        <a:bodyPr/>
        <a:lstStyle/>
        <a:p>
          <a:endParaRPr lang="en-US"/>
        </a:p>
      </dgm:t>
    </dgm:pt>
    <dgm:pt modelId="{8875102A-2AF8-42A7-B631-451B0C412B44}" type="sibTrans" cxnId="{AFE3B703-04E6-451A-9B17-9676308C292E}">
      <dgm:prSet/>
      <dgm:spPr/>
      <dgm:t>
        <a:bodyPr/>
        <a:lstStyle/>
        <a:p>
          <a:endParaRPr lang="en-US"/>
        </a:p>
      </dgm:t>
    </dgm:pt>
    <dgm:pt modelId="{DEA5CC59-1F17-469D-9530-276AEB011442}">
      <dgm:prSet phldrT="[Text]"/>
      <dgm:spPr/>
      <dgm:t>
        <a:bodyPr/>
        <a:lstStyle/>
        <a:p>
          <a:r>
            <a:rPr lang="en-US" dirty="0"/>
            <a:t>Constraints</a:t>
          </a:r>
        </a:p>
      </dgm:t>
    </dgm:pt>
    <dgm:pt modelId="{285BB21F-F1DF-4B69-B70A-605B7DE602D1}" type="parTrans" cxnId="{F8270BDE-AA3F-40AB-8592-566ABE2845FE}">
      <dgm:prSet/>
      <dgm:spPr/>
      <dgm:t>
        <a:bodyPr/>
        <a:lstStyle/>
        <a:p>
          <a:endParaRPr lang="en-US"/>
        </a:p>
      </dgm:t>
    </dgm:pt>
    <dgm:pt modelId="{94CB39AB-3509-43A6-9AE5-13C874B28D45}" type="sibTrans" cxnId="{F8270BDE-AA3F-40AB-8592-566ABE2845FE}">
      <dgm:prSet/>
      <dgm:spPr/>
      <dgm:t>
        <a:bodyPr/>
        <a:lstStyle/>
        <a:p>
          <a:endParaRPr lang="en-US"/>
        </a:p>
      </dgm:t>
    </dgm:pt>
    <dgm:pt modelId="{560BC8DB-73C2-4EFB-A748-355B49550244}">
      <dgm:prSet phldrT="[Text]"/>
      <dgm:spPr/>
      <dgm:t>
        <a:bodyPr/>
        <a:lstStyle/>
        <a:p>
          <a:r>
            <a:rPr lang="en-US" dirty="0"/>
            <a:t>the system must recognize when sensors are not operating, </a:t>
          </a:r>
        </a:p>
      </dgm:t>
    </dgm:pt>
    <dgm:pt modelId="{6CBBE212-6D28-4E9E-B2FE-3345B57BA455}" type="parTrans" cxnId="{2347F795-C744-42DC-A2EB-7B290BB8B164}">
      <dgm:prSet/>
      <dgm:spPr/>
      <dgm:t>
        <a:bodyPr/>
        <a:lstStyle/>
        <a:p>
          <a:endParaRPr lang="en-US"/>
        </a:p>
      </dgm:t>
    </dgm:pt>
    <dgm:pt modelId="{B073CA96-1878-40E3-9E84-561EA2E31B40}" type="sibTrans" cxnId="{2347F795-C744-42DC-A2EB-7B290BB8B164}">
      <dgm:prSet/>
      <dgm:spPr/>
      <dgm:t>
        <a:bodyPr/>
        <a:lstStyle/>
        <a:p>
          <a:endParaRPr lang="en-US"/>
        </a:p>
      </dgm:t>
    </dgm:pt>
    <dgm:pt modelId="{6BF586B3-4DFC-440A-90D8-F96011D245F3}">
      <dgm:prSet/>
      <dgm:spPr/>
      <dgm:t>
        <a:bodyPr/>
        <a:lstStyle/>
        <a:p>
          <a:r>
            <a:rPr lang="en-US" dirty="0"/>
            <a:t>window and door sensors, </a:t>
          </a:r>
        </a:p>
      </dgm:t>
    </dgm:pt>
    <dgm:pt modelId="{060FE211-FD5F-425F-B901-2FD1865589F6}" type="parTrans" cxnId="{8765085E-A926-4E2B-8E8F-966C238E19B5}">
      <dgm:prSet/>
      <dgm:spPr/>
      <dgm:t>
        <a:bodyPr/>
        <a:lstStyle/>
        <a:p>
          <a:endParaRPr lang="en-US"/>
        </a:p>
      </dgm:t>
    </dgm:pt>
    <dgm:pt modelId="{1EB4F67D-2D43-4256-B7C0-0D298B17C061}" type="sibTrans" cxnId="{8765085E-A926-4E2B-8E8F-966C238E19B5}">
      <dgm:prSet/>
      <dgm:spPr/>
      <dgm:t>
        <a:bodyPr/>
        <a:lstStyle/>
        <a:p>
          <a:endParaRPr lang="en-US"/>
        </a:p>
      </dgm:t>
    </dgm:pt>
    <dgm:pt modelId="{E5AF5BFB-63F9-46BB-A475-8D66F7502A7F}">
      <dgm:prSet/>
      <dgm:spPr/>
      <dgm:t>
        <a:bodyPr/>
        <a:lstStyle/>
        <a:p>
          <a:r>
            <a:rPr lang="en-US" dirty="0"/>
            <a:t>Performance criteria</a:t>
          </a:r>
        </a:p>
      </dgm:t>
    </dgm:pt>
    <dgm:pt modelId="{D99DF891-5343-46C3-8EF5-009ACE937686}" type="parTrans" cxnId="{B3381CE9-1DB9-47D1-8330-B631C3AE3CEF}">
      <dgm:prSet/>
      <dgm:spPr/>
      <dgm:t>
        <a:bodyPr/>
        <a:lstStyle/>
        <a:p>
          <a:endParaRPr lang="en-US"/>
        </a:p>
      </dgm:t>
    </dgm:pt>
    <dgm:pt modelId="{CDD9D41B-9115-4324-A59D-B11E72F067DE}" type="sibTrans" cxnId="{B3381CE9-1DB9-47D1-8330-B631C3AE3CEF}">
      <dgm:prSet/>
      <dgm:spPr/>
      <dgm:t>
        <a:bodyPr/>
        <a:lstStyle/>
        <a:p>
          <a:endParaRPr lang="en-US"/>
        </a:p>
      </dgm:t>
    </dgm:pt>
    <dgm:pt modelId="{D71E03A2-FCF7-4D50-94EF-FD67534EDB93}">
      <dgm:prSet/>
      <dgm:spPr/>
      <dgm:t>
        <a:bodyPr/>
        <a:lstStyle/>
        <a:p>
          <a:r>
            <a:rPr lang="en-US" dirty="0"/>
            <a:t>a sensor event should be recognized within one second, and an event priority scheme should be implemented</a:t>
          </a:r>
        </a:p>
      </dgm:t>
    </dgm:pt>
    <dgm:pt modelId="{0D3773D9-D8EC-41FA-AB14-32241C7DC23D}" type="parTrans" cxnId="{F1074BA3-CEB8-4F28-9EF9-237CEBE9FFA3}">
      <dgm:prSet/>
      <dgm:spPr/>
      <dgm:t>
        <a:bodyPr/>
        <a:lstStyle/>
        <a:p>
          <a:endParaRPr lang="en-US"/>
        </a:p>
      </dgm:t>
    </dgm:pt>
    <dgm:pt modelId="{25337196-26D9-4EBB-B121-185DE16A1916}" type="sibTrans" cxnId="{F1074BA3-CEB8-4F28-9EF9-237CEBE9FFA3}">
      <dgm:prSet/>
      <dgm:spPr/>
      <dgm:t>
        <a:bodyPr/>
        <a:lstStyle/>
        <a:p>
          <a:endParaRPr lang="en-US"/>
        </a:p>
      </dgm:t>
    </dgm:pt>
    <dgm:pt modelId="{038269D3-DE36-48FC-B1FB-156EE6C32D4E}">
      <dgm:prSet phldrT="[Text]"/>
      <dgm:spPr/>
      <dgm:t>
        <a:bodyPr/>
        <a:lstStyle/>
        <a:p>
          <a:r>
            <a:rPr lang="en-US" dirty="0"/>
            <a:t>smoke detectors,</a:t>
          </a:r>
        </a:p>
      </dgm:t>
    </dgm:pt>
    <dgm:pt modelId="{C74B508D-2F5E-4BEE-9A69-6C0E9554ECEE}" type="parTrans" cxnId="{196BCA2E-ACB0-4DAD-8A19-762E61861999}">
      <dgm:prSet/>
      <dgm:spPr/>
      <dgm:t>
        <a:bodyPr/>
        <a:lstStyle/>
        <a:p>
          <a:endParaRPr lang="en-US"/>
        </a:p>
      </dgm:t>
    </dgm:pt>
    <dgm:pt modelId="{2EDAD4E8-39C9-43B6-8CE6-774B48189F8F}" type="sibTrans" cxnId="{196BCA2E-ACB0-4DAD-8A19-762E61861999}">
      <dgm:prSet/>
      <dgm:spPr/>
      <dgm:t>
        <a:bodyPr/>
        <a:lstStyle/>
        <a:p>
          <a:endParaRPr lang="en-US"/>
        </a:p>
      </dgm:t>
    </dgm:pt>
    <dgm:pt modelId="{7CD465CA-4F7F-4EC7-8A4D-45A7E5130385}">
      <dgm:prSet/>
      <dgm:spPr/>
      <dgm:t>
        <a:bodyPr/>
        <a:lstStyle/>
        <a:p>
          <a:r>
            <a:rPr lang="en-US" dirty="0"/>
            <a:t>motion detectors, </a:t>
          </a:r>
        </a:p>
      </dgm:t>
    </dgm:pt>
    <dgm:pt modelId="{C6395935-71F3-4263-8C79-2A275A5F8127}" type="parTrans" cxnId="{0FEACB24-2C06-4B6E-BB0E-83C72A9E2802}">
      <dgm:prSet/>
      <dgm:spPr/>
      <dgm:t>
        <a:bodyPr/>
        <a:lstStyle/>
        <a:p>
          <a:endParaRPr lang="en-US"/>
        </a:p>
      </dgm:t>
    </dgm:pt>
    <dgm:pt modelId="{4E399F28-5029-4033-BEDC-848DE9764522}" type="sibTrans" cxnId="{0FEACB24-2C06-4B6E-BB0E-83C72A9E2802}">
      <dgm:prSet/>
      <dgm:spPr/>
      <dgm:t>
        <a:bodyPr/>
        <a:lstStyle/>
        <a:p>
          <a:endParaRPr lang="en-US"/>
        </a:p>
      </dgm:t>
    </dgm:pt>
    <dgm:pt modelId="{911F03C7-0744-4986-B3D9-E31EEA96D5EE}">
      <dgm:prSet/>
      <dgm:spPr/>
      <dgm:t>
        <a:bodyPr/>
        <a:lstStyle/>
        <a:p>
          <a:r>
            <a:rPr lang="en-US" dirty="0"/>
            <a:t>an event (a sensor has been activated), a display</a:t>
          </a:r>
        </a:p>
      </dgm:t>
    </dgm:pt>
    <dgm:pt modelId="{2D59A6C5-542B-4FDD-87F1-21B9DA81FC1C}" type="parTrans" cxnId="{3EAB6987-BADC-48F3-A0CA-7FC6C50B4A71}">
      <dgm:prSet/>
      <dgm:spPr/>
      <dgm:t>
        <a:bodyPr/>
        <a:lstStyle/>
        <a:p>
          <a:endParaRPr lang="en-US"/>
        </a:p>
      </dgm:t>
    </dgm:pt>
    <dgm:pt modelId="{E6A90BF0-4978-41DD-A028-E70857D584A4}" type="sibTrans" cxnId="{3EAB6987-BADC-48F3-A0CA-7FC6C50B4A71}">
      <dgm:prSet/>
      <dgm:spPr/>
      <dgm:t>
        <a:bodyPr/>
        <a:lstStyle/>
        <a:p>
          <a:endParaRPr lang="en-US"/>
        </a:p>
      </dgm:t>
    </dgm:pt>
    <dgm:pt modelId="{9CB6293D-B2DE-4790-970C-69E497767234}">
      <dgm:prSet/>
      <dgm:spPr/>
      <dgm:t>
        <a:bodyPr/>
        <a:lstStyle/>
        <a:p>
          <a:r>
            <a:rPr lang="en-US" dirty="0"/>
            <a:t>an alarm, </a:t>
          </a:r>
        </a:p>
      </dgm:t>
    </dgm:pt>
    <dgm:pt modelId="{7A777E39-3508-490F-BCC2-5340A2E5FB6E}" type="parTrans" cxnId="{79E33623-D92B-460D-BFDE-35D916DFCEF7}">
      <dgm:prSet/>
      <dgm:spPr/>
      <dgm:t>
        <a:bodyPr/>
        <a:lstStyle/>
        <a:p>
          <a:endParaRPr lang="en-US"/>
        </a:p>
      </dgm:t>
    </dgm:pt>
    <dgm:pt modelId="{5E1FF9AC-067F-4F00-8682-7440B4EFB8C4}" type="sibTrans" cxnId="{79E33623-D92B-460D-BFDE-35D916DFCEF7}">
      <dgm:prSet/>
      <dgm:spPr/>
      <dgm:t>
        <a:bodyPr/>
        <a:lstStyle/>
        <a:p>
          <a:endParaRPr lang="en-US"/>
        </a:p>
      </dgm:t>
    </dgm:pt>
    <dgm:pt modelId="{17E9565F-AE23-4AE6-9FDB-991EB62D7F7D}">
      <dgm:prSet/>
      <dgm:spPr/>
      <dgm:t>
        <a:bodyPr/>
        <a:lstStyle/>
        <a:p>
          <a:r>
            <a:rPr lang="en-US" dirty="0"/>
            <a:t>a PC</a:t>
          </a:r>
        </a:p>
      </dgm:t>
    </dgm:pt>
    <dgm:pt modelId="{EBA7B54E-C3DF-420C-9C49-7B223D9F7FFF}" type="parTrans" cxnId="{A25DB830-836E-4D2C-B684-76B58EFDD1C9}">
      <dgm:prSet/>
      <dgm:spPr/>
      <dgm:t>
        <a:bodyPr/>
        <a:lstStyle/>
        <a:p>
          <a:endParaRPr lang="en-US"/>
        </a:p>
      </dgm:t>
    </dgm:pt>
    <dgm:pt modelId="{BAE5BBC8-AB29-48F8-B760-741CCC6475E5}" type="sibTrans" cxnId="{A25DB830-836E-4D2C-B684-76B58EFDD1C9}">
      <dgm:prSet/>
      <dgm:spPr/>
      <dgm:t>
        <a:bodyPr/>
        <a:lstStyle/>
        <a:p>
          <a:endParaRPr lang="en-US"/>
        </a:p>
      </dgm:t>
    </dgm:pt>
    <dgm:pt modelId="{7BDDBE49-AE01-4428-ABDC-4088A89DE074}">
      <dgm:prSet/>
      <dgm:spPr/>
      <dgm:t>
        <a:bodyPr/>
        <a:lstStyle/>
        <a:p>
          <a:r>
            <a:rPr lang="en-US" dirty="0"/>
            <a:t>telephone numbers,</a:t>
          </a:r>
        </a:p>
      </dgm:t>
    </dgm:pt>
    <dgm:pt modelId="{D2735B47-0741-4DA9-B048-C5CC2A9A4319}" type="parTrans" cxnId="{68D8CAF8-CCB6-44A9-BE50-F046520391E9}">
      <dgm:prSet/>
      <dgm:spPr/>
      <dgm:t>
        <a:bodyPr/>
        <a:lstStyle/>
        <a:p>
          <a:endParaRPr lang="en-US"/>
        </a:p>
      </dgm:t>
    </dgm:pt>
    <dgm:pt modelId="{15730C19-606D-472D-BD8C-EF43F3185F0A}" type="sibTrans" cxnId="{68D8CAF8-CCB6-44A9-BE50-F046520391E9}">
      <dgm:prSet/>
      <dgm:spPr/>
      <dgm:t>
        <a:bodyPr/>
        <a:lstStyle/>
        <a:p>
          <a:endParaRPr lang="en-US"/>
        </a:p>
      </dgm:t>
    </dgm:pt>
    <dgm:pt modelId="{EAACBC01-DBD5-4FF5-BDDD-14C72530626B}">
      <dgm:prSet/>
      <dgm:spPr/>
      <dgm:t>
        <a:bodyPr/>
        <a:lstStyle/>
        <a:p>
          <a:r>
            <a:rPr lang="en-US" dirty="0"/>
            <a:t>a telephone call</a:t>
          </a:r>
        </a:p>
      </dgm:t>
    </dgm:pt>
    <dgm:pt modelId="{D2A6AB60-A30F-4836-B8F8-B4FB35D9A5B7}" type="parTrans" cxnId="{8A4A6E3F-645D-4654-80F6-983A3D0DFF49}">
      <dgm:prSet/>
      <dgm:spPr/>
      <dgm:t>
        <a:bodyPr/>
        <a:lstStyle/>
        <a:p>
          <a:endParaRPr lang="en-US"/>
        </a:p>
      </dgm:t>
    </dgm:pt>
    <dgm:pt modelId="{55E0D7AE-6991-492E-8ED6-38D280D9C84E}" type="sibTrans" cxnId="{8A4A6E3F-645D-4654-80F6-983A3D0DFF49}">
      <dgm:prSet/>
      <dgm:spPr/>
      <dgm:t>
        <a:bodyPr/>
        <a:lstStyle/>
        <a:p>
          <a:endParaRPr lang="en-US"/>
        </a:p>
      </dgm:t>
    </dgm:pt>
    <dgm:pt modelId="{0F7BE16E-BABA-4A8C-BC23-04D35B4B91E9}">
      <dgm:prSet phldrT="[Text]"/>
      <dgm:spPr/>
      <dgm:t>
        <a:bodyPr/>
        <a:lstStyle/>
        <a:p>
          <a:r>
            <a:rPr lang="en-US" dirty="0"/>
            <a:t>setting the alarm,  monitoring the sensors, </a:t>
          </a:r>
        </a:p>
      </dgm:t>
    </dgm:pt>
    <dgm:pt modelId="{A3421C6D-ECF5-4126-A5A5-D9D24BF3DBC7}" type="parTrans" cxnId="{EC18D8DA-C61C-4A95-A191-C5ECC8582441}">
      <dgm:prSet/>
      <dgm:spPr/>
      <dgm:t>
        <a:bodyPr/>
        <a:lstStyle/>
        <a:p>
          <a:endParaRPr lang="en-US"/>
        </a:p>
      </dgm:t>
    </dgm:pt>
    <dgm:pt modelId="{53A50634-A109-4720-9AA6-F4174A8E1AF7}" type="sibTrans" cxnId="{EC18D8DA-C61C-4A95-A191-C5ECC8582441}">
      <dgm:prSet/>
      <dgm:spPr/>
      <dgm:t>
        <a:bodyPr/>
        <a:lstStyle/>
        <a:p>
          <a:endParaRPr lang="en-US"/>
        </a:p>
      </dgm:t>
    </dgm:pt>
    <dgm:pt modelId="{43A46E2C-772C-4284-A0BE-2A013C621B8E}">
      <dgm:prSet phldrT="[Text]"/>
      <dgm:spPr/>
      <dgm:t>
        <a:bodyPr/>
        <a:lstStyle/>
        <a:p>
          <a:r>
            <a:rPr lang="en-US" dirty="0"/>
            <a:t>dialing the phone, </a:t>
          </a:r>
        </a:p>
      </dgm:t>
    </dgm:pt>
    <dgm:pt modelId="{983A5396-9F50-4F9C-93F5-83EC8884F68F}" type="parTrans" cxnId="{7D13A302-832F-4362-8E9E-32B82FFA89A4}">
      <dgm:prSet/>
      <dgm:spPr/>
      <dgm:t>
        <a:bodyPr/>
        <a:lstStyle/>
        <a:p>
          <a:endParaRPr lang="en-US"/>
        </a:p>
      </dgm:t>
    </dgm:pt>
    <dgm:pt modelId="{1373E0B2-271F-4F57-A126-A364F3BC55D5}" type="sibTrans" cxnId="{7D13A302-832F-4362-8E9E-32B82FFA89A4}">
      <dgm:prSet/>
      <dgm:spPr/>
      <dgm:t>
        <a:bodyPr/>
        <a:lstStyle/>
        <a:p>
          <a:endParaRPr lang="en-US"/>
        </a:p>
      </dgm:t>
    </dgm:pt>
    <dgm:pt modelId="{0BF57C4C-09F6-46B0-BEDF-3A4B5792CF77}">
      <dgm:prSet phldrT="[Text]"/>
      <dgm:spPr/>
      <dgm:t>
        <a:bodyPr/>
        <a:lstStyle/>
        <a:p>
          <a:r>
            <a:rPr lang="en-US" dirty="0"/>
            <a:t>programming the control panel, and</a:t>
          </a:r>
        </a:p>
      </dgm:t>
    </dgm:pt>
    <dgm:pt modelId="{353E9143-73EC-48A3-9BB6-86C9EF1B3E3D}" type="parTrans" cxnId="{87BC0C01-4146-41DD-8865-27EA791A2140}">
      <dgm:prSet/>
      <dgm:spPr/>
      <dgm:t>
        <a:bodyPr/>
        <a:lstStyle/>
        <a:p>
          <a:endParaRPr lang="en-US"/>
        </a:p>
      </dgm:t>
    </dgm:pt>
    <dgm:pt modelId="{2AB773AB-FC9A-436A-831E-4F18D1423F90}" type="sibTrans" cxnId="{87BC0C01-4146-41DD-8865-27EA791A2140}">
      <dgm:prSet/>
      <dgm:spPr/>
      <dgm:t>
        <a:bodyPr/>
        <a:lstStyle/>
        <a:p>
          <a:endParaRPr lang="en-US"/>
        </a:p>
      </dgm:t>
    </dgm:pt>
    <dgm:pt modelId="{CC541C0F-4A4F-47E4-8962-688E62024EA5}">
      <dgm:prSet phldrT="[Text]"/>
      <dgm:spPr/>
      <dgm:t>
        <a:bodyPr/>
        <a:lstStyle/>
        <a:p>
          <a:r>
            <a:rPr lang="en-US" dirty="0"/>
            <a:t>reading the display (note that services act on objects)</a:t>
          </a:r>
        </a:p>
      </dgm:t>
    </dgm:pt>
    <dgm:pt modelId="{2DFD5243-1CDF-4B37-97F0-763960A6EAC8}" type="parTrans" cxnId="{37C38E1F-E49A-4B6B-80A4-FE86D75CCFDF}">
      <dgm:prSet/>
      <dgm:spPr/>
      <dgm:t>
        <a:bodyPr/>
        <a:lstStyle/>
        <a:p>
          <a:endParaRPr lang="en-US"/>
        </a:p>
      </dgm:t>
    </dgm:pt>
    <dgm:pt modelId="{2F597A70-D34A-4D14-87FD-C673B9339DB4}" type="sibTrans" cxnId="{37C38E1F-E49A-4B6B-80A4-FE86D75CCFDF}">
      <dgm:prSet/>
      <dgm:spPr/>
      <dgm:t>
        <a:bodyPr/>
        <a:lstStyle/>
        <a:p>
          <a:endParaRPr lang="en-US"/>
        </a:p>
      </dgm:t>
    </dgm:pt>
    <dgm:pt modelId="{6F071D62-B4FE-43EB-9A94-E33DD427AA2D}">
      <dgm:prSet phldrT="[Text]"/>
      <dgm:spPr/>
      <dgm:t>
        <a:bodyPr/>
        <a:lstStyle/>
        <a:p>
          <a:r>
            <a:rPr lang="en-US" dirty="0"/>
            <a:t>must be user friendly, </a:t>
          </a:r>
        </a:p>
      </dgm:t>
    </dgm:pt>
    <dgm:pt modelId="{172A17DF-E466-4BC7-B22D-E5E616EA5739}" type="parTrans" cxnId="{2B13B34D-78F6-43AC-9B97-9066927B6021}">
      <dgm:prSet/>
      <dgm:spPr/>
      <dgm:t>
        <a:bodyPr/>
        <a:lstStyle/>
        <a:p>
          <a:endParaRPr lang="en-US"/>
        </a:p>
      </dgm:t>
    </dgm:pt>
    <dgm:pt modelId="{C9DA05BA-F2D2-4996-8D55-62524FF26E6A}" type="sibTrans" cxnId="{2B13B34D-78F6-43AC-9B97-9066927B6021}">
      <dgm:prSet/>
      <dgm:spPr/>
      <dgm:t>
        <a:bodyPr/>
        <a:lstStyle/>
        <a:p>
          <a:endParaRPr lang="en-US"/>
        </a:p>
      </dgm:t>
    </dgm:pt>
    <dgm:pt modelId="{09C0D643-CB4C-4DBC-A4C5-D512E624373B}">
      <dgm:prSet phldrT="[Text]"/>
      <dgm:spPr/>
      <dgm:t>
        <a:bodyPr/>
        <a:lstStyle/>
        <a:p>
          <a:r>
            <a:rPr lang="en-US" dirty="0"/>
            <a:t>must interface directly to a standard phone line</a:t>
          </a:r>
        </a:p>
      </dgm:t>
    </dgm:pt>
    <dgm:pt modelId="{F8865615-B305-43FB-BD43-8B6DF3F0C5E4}" type="parTrans" cxnId="{7A3F7B61-213F-4104-8423-282ADFE555C2}">
      <dgm:prSet/>
      <dgm:spPr/>
      <dgm:t>
        <a:bodyPr/>
        <a:lstStyle/>
        <a:p>
          <a:endParaRPr lang="en-US"/>
        </a:p>
      </dgm:t>
    </dgm:pt>
    <dgm:pt modelId="{5158D430-EDB8-492F-8623-F7D606156B3E}" type="sibTrans" cxnId="{7A3F7B61-213F-4104-8423-282ADFE555C2}">
      <dgm:prSet/>
      <dgm:spPr/>
      <dgm:t>
        <a:bodyPr/>
        <a:lstStyle/>
        <a:p>
          <a:endParaRPr lang="en-US"/>
        </a:p>
      </dgm:t>
    </dgm:pt>
    <dgm:pt modelId="{EC6BFC9F-814D-4738-AE4B-2682FFD8F781}">
      <dgm:prSet/>
      <dgm:spPr/>
      <dgm:t>
        <a:bodyPr/>
        <a:lstStyle/>
        <a:p>
          <a:endParaRPr lang="en-US" dirty="0"/>
        </a:p>
      </dgm:t>
    </dgm:pt>
    <dgm:pt modelId="{004C2A1F-ED50-4CD8-A01C-6A25979EC8DC}" type="parTrans" cxnId="{74912BDE-7F0B-48CF-8267-2FABE71F7709}">
      <dgm:prSet/>
      <dgm:spPr/>
      <dgm:t>
        <a:bodyPr/>
        <a:lstStyle/>
        <a:p>
          <a:endParaRPr lang="en-US"/>
        </a:p>
      </dgm:t>
    </dgm:pt>
    <dgm:pt modelId="{F158523B-781B-4F57-9E18-6E895844BD0E}" type="sibTrans" cxnId="{74912BDE-7F0B-48CF-8267-2FABE71F7709}">
      <dgm:prSet/>
      <dgm:spPr/>
      <dgm:t>
        <a:bodyPr/>
        <a:lstStyle/>
        <a:p>
          <a:endParaRPr lang="en-US"/>
        </a:p>
      </dgm:t>
    </dgm:pt>
    <dgm:pt modelId="{0A0AB0A9-3326-48C2-822A-2D96708784D9}" type="pres">
      <dgm:prSet presAssocID="{553F7ECB-6134-4D0B-9CB7-E21EE3807B2D}" presName="Name0" presStyleCnt="0">
        <dgm:presLayoutVars>
          <dgm:dir/>
          <dgm:animLvl val="lvl"/>
          <dgm:resizeHandles val="exact"/>
        </dgm:presLayoutVars>
      </dgm:prSet>
      <dgm:spPr/>
      <dgm:t>
        <a:bodyPr/>
        <a:lstStyle/>
        <a:p>
          <a:endParaRPr lang="en-US"/>
        </a:p>
      </dgm:t>
    </dgm:pt>
    <dgm:pt modelId="{EF249998-3023-4003-9C81-0AD897C734CC}" type="pres">
      <dgm:prSet presAssocID="{B0BF2058-C8FB-4BFB-ACC3-5C67B44C0ADA}" presName="composite" presStyleCnt="0"/>
      <dgm:spPr/>
    </dgm:pt>
    <dgm:pt modelId="{DFAC4BD3-0BEB-4CAE-9B72-497D4B0591C6}" type="pres">
      <dgm:prSet presAssocID="{B0BF2058-C8FB-4BFB-ACC3-5C67B44C0ADA}" presName="parTx" presStyleLbl="alignNode1" presStyleIdx="0" presStyleCnt="4">
        <dgm:presLayoutVars>
          <dgm:chMax val="0"/>
          <dgm:chPref val="0"/>
          <dgm:bulletEnabled val="1"/>
        </dgm:presLayoutVars>
      </dgm:prSet>
      <dgm:spPr/>
      <dgm:t>
        <a:bodyPr/>
        <a:lstStyle/>
        <a:p>
          <a:endParaRPr lang="en-US"/>
        </a:p>
      </dgm:t>
    </dgm:pt>
    <dgm:pt modelId="{3D7FD908-256B-4940-A792-E4B95152B3CA}" type="pres">
      <dgm:prSet presAssocID="{B0BF2058-C8FB-4BFB-ACC3-5C67B44C0ADA}" presName="desTx" presStyleLbl="alignAccFollowNode1" presStyleIdx="0" presStyleCnt="4">
        <dgm:presLayoutVars>
          <dgm:bulletEnabled val="1"/>
        </dgm:presLayoutVars>
      </dgm:prSet>
      <dgm:spPr/>
      <dgm:t>
        <a:bodyPr/>
        <a:lstStyle/>
        <a:p>
          <a:endParaRPr lang="en-US"/>
        </a:p>
      </dgm:t>
    </dgm:pt>
    <dgm:pt modelId="{BFDFD2A0-51B3-4F37-AF17-3E0199D6332E}" type="pres">
      <dgm:prSet presAssocID="{4C7C59D5-56DA-4DF0-8779-94B51A8273D5}" presName="space" presStyleCnt="0"/>
      <dgm:spPr/>
    </dgm:pt>
    <dgm:pt modelId="{F0069CFF-FEED-4F53-A3FF-28FE4DBE6C72}" type="pres">
      <dgm:prSet presAssocID="{D48D8023-15A5-4F7B-9189-B037F973702B}" presName="composite" presStyleCnt="0"/>
      <dgm:spPr/>
    </dgm:pt>
    <dgm:pt modelId="{2AFE7132-FCA7-46B5-B87E-C6FCD32E3AAD}" type="pres">
      <dgm:prSet presAssocID="{D48D8023-15A5-4F7B-9189-B037F973702B}" presName="parTx" presStyleLbl="alignNode1" presStyleIdx="1" presStyleCnt="4">
        <dgm:presLayoutVars>
          <dgm:chMax val="0"/>
          <dgm:chPref val="0"/>
          <dgm:bulletEnabled val="1"/>
        </dgm:presLayoutVars>
      </dgm:prSet>
      <dgm:spPr/>
      <dgm:t>
        <a:bodyPr/>
        <a:lstStyle/>
        <a:p>
          <a:endParaRPr lang="en-US"/>
        </a:p>
      </dgm:t>
    </dgm:pt>
    <dgm:pt modelId="{9B3F30D4-43DA-426A-9EBE-3709A9AEAA32}" type="pres">
      <dgm:prSet presAssocID="{D48D8023-15A5-4F7B-9189-B037F973702B}" presName="desTx" presStyleLbl="alignAccFollowNode1" presStyleIdx="1" presStyleCnt="4">
        <dgm:presLayoutVars>
          <dgm:bulletEnabled val="1"/>
        </dgm:presLayoutVars>
      </dgm:prSet>
      <dgm:spPr/>
      <dgm:t>
        <a:bodyPr/>
        <a:lstStyle/>
        <a:p>
          <a:endParaRPr lang="en-US"/>
        </a:p>
      </dgm:t>
    </dgm:pt>
    <dgm:pt modelId="{7DE85130-A585-4726-9ECC-F9D47DF8375C}" type="pres">
      <dgm:prSet presAssocID="{A519D905-B374-43AB-88F3-16FD0EB733D1}" presName="space" presStyleCnt="0"/>
      <dgm:spPr/>
    </dgm:pt>
    <dgm:pt modelId="{354E51F6-1503-4AA1-9EC8-5BE45F58AC8D}" type="pres">
      <dgm:prSet presAssocID="{DEA5CC59-1F17-469D-9530-276AEB011442}" presName="composite" presStyleCnt="0"/>
      <dgm:spPr/>
    </dgm:pt>
    <dgm:pt modelId="{12F8A124-E34D-48BC-A2C9-7E16D7F02100}" type="pres">
      <dgm:prSet presAssocID="{DEA5CC59-1F17-469D-9530-276AEB011442}" presName="parTx" presStyleLbl="alignNode1" presStyleIdx="2" presStyleCnt="4">
        <dgm:presLayoutVars>
          <dgm:chMax val="0"/>
          <dgm:chPref val="0"/>
          <dgm:bulletEnabled val="1"/>
        </dgm:presLayoutVars>
      </dgm:prSet>
      <dgm:spPr/>
      <dgm:t>
        <a:bodyPr/>
        <a:lstStyle/>
        <a:p>
          <a:endParaRPr lang="en-US"/>
        </a:p>
      </dgm:t>
    </dgm:pt>
    <dgm:pt modelId="{5BE033A2-DFBC-4650-A320-2DA59E5C0398}" type="pres">
      <dgm:prSet presAssocID="{DEA5CC59-1F17-469D-9530-276AEB011442}" presName="desTx" presStyleLbl="alignAccFollowNode1" presStyleIdx="2" presStyleCnt="4">
        <dgm:presLayoutVars>
          <dgm:bulletEnabled val="1"/>
        </dgm:presLayoutVars>
      </dgm:prSet>
      <dgm:spPr/>
      <dgm:t>
        <a:bodyPr/>
        <a:lstStyle/>
        <a:p>
          <a:endParaRPr lang="en-US"/>
        </a:p>
      </dgm:t>
    </dgm:pt>
    <dgm:pt modelId="{13BED70B-6DAA-4A1B-AAF9-ADDBEBC260E0}" type="pres">
      <dgm:prSet presAssocID="{94CB39AB-3509-43A6-9AE5-13C874B28D45}" presName="space" presStyleCnt="0"/>
      <dgm:spPr/>
    </dgm:pt>
    <dgm:pt modelId="{94ABF7CD-A3C7-4D46-ADF5-D2D1CF36BA02}" type="pres">
      <dgm:prSet presAssocID="{E5AF5BFB-63F9-46BB-A475-8D66F7502A7F}" presName="composite" presStyleCnt="0"/>
      <dgm:spPr/>
    </dgm:pt>
    <dgm:pt modelId="{A7D50BB5-B791-46F8-A2A6-C40BCDA57E8B}" type="pres">
      <dgm:prSet presAssocID="{E5AF5BFB-63F9-46BB-A475-8D66F7502A7F}" presName="parTx" presStyleLbl="alignNode1" presStyleIdx="3" presStyleCnt="4">
        <dgm:presLayoutVars>
          <dgm:chMax val="0"/>
          <dgm:chPref val="0"/>
          <dgm:bulletEnabled val="1"/>
        </dgm:presLayoutVars>
      </dgm:prSet>
      <dgm:spPr/>
      <dgm:t>
        <a:bodyPr/>
        <a:lstStyle/>
        <a:p>
          <a:endParaRPr lang="en-US"/>
        </a:p>
      </dgm:t>
    </dgm:pt>
    <dgm:pt modelId="{AEE2AC03-8E2D-4F08-A34D-387349A030EE}" type="pres">
      <dgm:prSet presAssocID="{E5AF5BFB-63F9-46BB-A475-8D66F7502A7F}" presName="desTx" presStyleLbl="alignAccFollowNode1" presStyleIdx="3" presStyleCnt="4">
        <dgm:presLayoutVars>
          <dgm:bulletEnabled val="1"/>
        </dgm:presLayoutVars>
      </dgm:prSet>
      <dgm:spPr/>
      <dgm:t>
        <a:bodyPr/>
        <a:lstStyle/>
        <a:p>
          <a:endParaRPr lang="en-US"/>
        </a:p>
      </dgm:t>
    </dgm:pt>
  </dgm:ptLst>
  <dgm:cxnLst>
    <dgm:cxn modelId="{9CD78A42-D63E-45CE-8CA1-5E21662D702D}" type="presOf" srcId="{09C0D643-CB4C-4DBC-A4C5-D512E624373B}" destId="{5BE033A2-DFBC-4650-A320-2DA59E5C0398}" srcOrd="0" destOrd="2" presId="urn:microsoft.com/office/officeart/2005/8/layout/hList1"/>
    <dgm:cxn modelId="{8D2E4ADB-792B-4B2E-904F-3E3A40F47F7C}" type="presOf" srcId="{038269D3-DE36-48FC-B1FB-156EE6C32D4E}" destId="{3D7FD908-256B-4940-A792-E4B95152B3CA}" srcOrd="0" destOrd="1" presId="urn:microsoft.com/office/officeart/2005/8/layout/hList1"/>
    <dgm:cxn modelId="{F8270BDE-AA3F-40AB-8592-566ABE2845FE}" srcId="{553F7ECB-6134-4D0B-9CB7-E21EE3807B2D}" destId="{DEA5CC59-1F17-469D-9530-276AEB011442}" srcOrd="2" destOrd="0" parTransId="{285BB21F-F1DF-4B69-B70A-605B7DE602D1}" sibTransId="{94CB39AB-3509-43A6-9AE5-13C874B28D45}"/>
    <dgm:cxn modelId="{74912BDE-7F0B-48CF-8267-2FABE71F7709}" srcId="{E5AF5BFB-63F9-46BB-A475-8D66F7502A7F}" destId="{EC6BFC9F-814D-4738-AE4B-2682FFD8F781}" srcOrd="1" destOrd="0" parTransId="{004C2A1F-ED50-4CD8-A01C-6A25979EC8DC}" sibTransId="{F158523B-781B-4F57-9E18-6E895844BD0E}"/>
    <dgm:cxn modelId="{07F6105C-E5F3-4E32-885A-6512A479C79D}" type="presOf" srcId="{17E9565F-AE23-4AE6-9FDB-991EB62D7F7D}" destId="{3D7FD908-256B-4940-A792-E4B95152B3CA}" srcOrd="0" destOrd="6" presId="urn:microsoft.com/office/officeart/2005/8/layout/hList1"/>
    <dgm:cxn modelId="{F8DBAFEE-CE07-4CE0-831D-90FADB5877D3}" type="presOf" srcId="{B0BF2058-C8FB-4BFB-ACC3-5C67B44C0ADA}" destId="{DFAC4BD3-0BEB-4CAE-9B72-497D4B0591C6}" srcOrd="0" destOrd="0" presId="urn:microsoft.com/office/officeart/2005/8/layout/hList1"/>
    <dgm:cxn modelId="{7A3F7B61-213F-4104-8423-282ADFE555C2}" srcId="{DEA5CC59-1F17-469D-9530-276AEB011442}" destId="{09C0D643-CB4C-4DBC-A4C5-D512E624373B}" srcOrd="2" destOrd="0" parTransId="{F8865615-B305-43FB-BD43-8B6DF3F0C5E4}" sibTransId="{5158D430-EDB8-492F-8623-F7D606156B3E}"/>
    <dgm:cxn modelId="{626D0A6A-850D-4047-ACAA-4E91872AEF5F}" type="presOf" srcId="{EAACBC01-DBD5-4FF5-BDDD-14C72530626B}" destId="{3D7FD908-256B-4940-A792-E4B95152B3CA}" srcOrd="0" destOrd="8" presId="urn:microsoft.com/office/officeart/2005/8/layout/hList1"/>
    <dgm:cxn modelId="{EC8745D1-1955-4358-844F-3DD7EBBF2B80}" type="presOf" srcId="{DEA5CC59-1F17-469D-9530-276AEB011442}" destId="{12F8A124-E34D-48BC-A2C9-7E16D7F02100}" srcOrd="0" destOrd="0" presId="urn:microsoft.com/office/officeart/2005/8/layout/hList1"/>
    <dgm:cxn modelId="{C25EBC8B-2282-4D7E-94E2-9E4CACE600A2}" type="presOf" srcId="{911F03C7-0744-4986-B3D9-E31EEA96D5EE}" destId="{3D7FD908-256B-4940-A792-E4B95152B3CA}" srcOrd="0" destOrd="5" presId="urn:microsoft.com/office/officeart/2005/8/layout/hList1"/>
    <dgm:cxn modelId="{2347F795-C744-42DC-A2EB-7B290BB8B164}" srcId="{DEA5CC59-1F17-469D-9530-276AEB011442}" destId="{560BC8DB-73C2-4EFB-A748-355B49550244}" srcOrd="0" destOrd="0" parTransId="{6CBBE212-6D28-4E9E-B2FE-3345B57BA455}" sibTransId="{B073CA96-1878-40E3-9E84-561EA2E31B40}"/>
    <dgm:cxn modelId="{2874B785-E16A-423D-9CC7-4A6E281083DD}" type="presOf" srcId="{553F7ECB-6134-4D0B-9CB7-E21EE3807B2D}" destId="{0A0AB0A9-3326-48C2-822A-2D96708784D9}" srcOrd="0" destOrd="0" presId="urn:microsoft.com/office/officeart/2005/8/layout/hList1"/>
    <dgm:cxn modelId="{8F4AD138-C974-49B4-BC95-0AECD6DE152D}" type="presOf" srcId="{43A46E2C-772C-4284-A0BE-2A013C621B8E}" destId="{9B3F30D4-43DA-426A-9EBE-3709A9AEAA32}" srcOrd="0" destOrd="2" presId="urn:microsoft.com/office/officeart/2005/8/layout/hList1"/>
    <dgm:cxn modelId="{AA39FCAD-9586-48F1-8E92-D23E93065472}" type="presOf" srcId="{D71E03A2-FCF7-4D50-94EF-FD67534EDB93}" destId="{AEE2AC03-8E2D-4F08-A34D-387349A030EE}" srcOrd="0" destOrd="0" presId="urn:microsoft.com/office/officeart/2005/8/layout/hList1"/>
    <dgm:cxn modelId="{8A4A6E3F-645D-4654-80F6-983A3D0DFF49}" srcId="{B0BF2058-C8FB-4BFB-ACC3-5C67B44C0ADA}" destId="{EAACBC01-DBD5-4FF5-BDDD-14C72530626B}" srcOrd="8" destOrd="0" parTransId="{D2A6AB60-A30F-4836-B8F8-B4FB35D9A5B7}" sibTransId="{55E0D7AE-6991-492E-8ED6-38D280D9C84E}"/>
    <dgm:cxn modelId="{3EAB6987-BADC-48F3-A0CA-7FC6C50B4A71}" srcId="{B0BF2058-C8FB-4BFB-ACC3-5C67B44C0ADA}" destId="{911F03C7-0744-4986-B3D9-E31EEA96D5EE}" srcOrd="5" destOrd="0" parTransId="{2D59A6C5-542B-4FDD-87F1-21B9DA81FC1C}" sibTransId="{E6A90BF0-4978-41DD-A028-E70857D584A4}"/>
    <dgm:cxn modelId="{A25DB830-836E-4D2C-B684-76B58EFDD1C9}" srcId="{B0BF2058-C8FB-4BFB-ACC3-5C67B44C0ADA}" destId="{17E9565F-AE23-4AE6-9FDB-991EB62D7F7D}" srcOrd="6" destOrd="0" parTransId="{EBA7B54E-C3DF-420C-9C49-7B223D9F7FFF}" sibTransId="{BAE5BBC8-AB29-48F8-B760-741CCC6475E5}"/>
    <dgm:cxn modelId="{91A1953F-B17E-4118-A366-9F09E9533EDC}" srcId="{553F7ECB-6134-4D0B-9CB7-E21EE3807B2D}" destId="{B0BF2058-C8FB-4BFB-ACC3-5C67B44C0ADA}" srcOrd="0" destOrd="0" parTransId="{B7F7793D-2D4E-47DB-B482-3F11E3468DDB}" sibTransId="{4C7C59D5-56DA-4DF0-8779-94B51A8273D5}"/>
    <dgm:cxn modelId="{44B915EC-C4CE-41B7-8155-8EA87A155221}" type="presOf" srcId="{65D98A3D-F332-482B-8A25-1E0A6E6443DA}" destId="{9B3F30D4-43DA-426A-9EBE-3709A9AEAA32}" srcOrd="0" destOrd="0" presId="urn:microsoft.com/office/officeart/2005/8/layout/hList1"/>
    <dgm:cxn modelId="{81526B36-6822-4478-8EEF-D79230D40660}" type="presOf" srcId="{D48D8023-15A5-4F7B-9189-B037F973702B}" destId="{2AFE7132-FCA7-46B5-B87E-C6FCD32E3AAD}" srcOrd="0" destOrd="0" presId="urn:microsoft.com/office/officeart/2005/8/layout/hList1"/>
    <dgm:cxn modelId="{AFE3B703-04E6-451A-9B17-9676308C292E}" srcId="{D48D8023-15A5-4F7B-9189-B037F973702B}" destId="{65D98A3D-F332-482B-8A25-1E0A6E6443DA}" srcOrd="0" destOrd="0" parTransId="{48E2FA40-E2E2-40FF-9B95-5BB14F6591F0}" sibTransId="{8875102A-2AF8-42A7-B631-451B0C412B44}"/>
    <dgm:cxn modelId="{2B13B34D-78F6-43AC-9B97-9066927B6021}" srcId="{DEA5CC59-1F17-469D-9530-276AEB011442}" destId="{6F071D62-B4FE-43EB-9A94-E33DD427AA2D}" srcOrd="1" destOrd="0" parTransId="{172A17DF-E466-4BC7-B22D-E5E616EA5739}" sibTransId="{C9DA05BA-F2D2-4996-8D55-62524FF26E6A}"/>
    <dgm:cxn modelId="{8E82F220-3344-4AD9-9C50-DD6725560D1D}" type="presOf" srcId="{7CD465CA-4F7F-4EC7-8A4D-45A7E5130385}" destId="{3D7FD908-256B-4940-A792-E4B95152B3CA}" srcOrd="0" destOrd="3" presId="urn:microsoft.com/office/officeart/2005/8/layout/hList1"/>
    <dgm:cxn modelId="{20961986-86A6-46D6-B75B-A3F5286C39EF}" type="presOf" srcId="{6BF586B3-4DFC-440A-90D8-F96011D245F3}" destId="{3D7FD908-256B-4940-A792-E4B95152B3CA}" srcOrd="0" destOrd="2" presId="urn:microsoft.com/office/officeart/2005/8/layout/hList1"/>
    <dgm:cxn modelId="{87BC0C01-4146-41DD-8865-27EA791A2140}" srcId="{D48D8023-15A5-4F7B-9189-B037F973702B}" destId="{0BF57C4C-09F6-46B0-BEDF-3A4B5792CF77}" srcOrd="3" destOrd="0" parTransId="{353E9143-73EC-48A3-9BB6-86C9EF1B3E3D}" sibTransId="{2AB773AB-FC9A-436A-831E-4F18D1423F90}"/>
    <dgm:cxn modelId="{835107CA-0BF9-43B7-A8B8-8E89947ADB0F}" srcId="{B0BF2058-C8FB-4BFB-ACC3-5C67B44C0ADA}" destId="{D11C1582-2314-49DD-A82C-F719437E47A8}" srcOrd="0" destOrd="0" parTransId="{5DB7B242-F6B4-48FF-AB35-98A9F64CDB32}" sibTransId="{D304911B-C06A-4720-96CF-25515EB300F7}"/>
    <dgm:cxn modelId="{2A753D19-1D07-4802-B4E8-FB00A73A946F}" type="presOf" srcId="{7BDDBE49-AE01-4428-ABDC-4088A89DE074}" destId="{3D7FD908-256B-4940-A792-E4B95152B3CA}" srcOrd="0" destOrd="7" presId="urn:microsoft.com/office/officeart/2005/8/layout/hList1"/>
    <dgm:cxn modelId="{32EF3A23-471D-4547-80ED-52806659293C}" type="presOf" srcId="{9CB6293D-B2DE-4790-970C-69E497767234}" destId="{3D7FD908-256B-4940-A792-E4B95152B3CA}" srcOrd="0" destOrd="4" presId="urn:microsoft.com/office/officeart/2005/8/layout/hList1"/>
    <dgm:cxn modelId="{323E0C3C-50FD-4262-8082-43C366E9E923}" type="presOf" srcId="{D11C1582-2314-49DD-A82C-F719437E47A8}" destId="{3D7FD908-256B-4940-A792-E4B95152B3CA}" srcOrd="0" destOrd="0" presId="urn:microsoft.com/office/officeart/2005/8/layout/hList1"/>
    <dgm:cxn modelId="{912B52BC-2731-49B1-BD6A-588781B2A8FB}" type="presOf" srcId="{560BC8DB-73C2-4EFB-A748-355B49550244}" destId="{5BE033A2-DFBC-4650-A320-2DA59E5C0398}" srcOrd="0" destOrd="0" presId="urn:microsoft.com/office/officeart/2005/8/layout/hList1"/>
    <dgm:cxn modelId="{0FEACB24-2C06-4B6E-BB0E-83C72A9E2802}" srcId="{B0BF2058-C8FB-4BFB-ACC3-5C67B44C0ADA}" destId="{7CD465CA-4F7F-4EC7-8A4D-45A7E5130385}" srcOrd="3" destOrd="0" parTransId="{C6395935-71F3-4263-8C79-2A275A5F8127}" sibTransId="{4E399F28-5029-4033-BEDC-848DE9764522}"/>
    <dgm:cxn modelId="{37C38E1F-E49A-4B6B-80A4-FE86D75CCFDF}" srcId="{D48D8023-15A5-4F7B-9189-B037F973702B}" destId="{CC541C0F-4A4F-47E4-8962-688E62024EA5}" srcOrd="4" destOrd="0" parTransId="{2DFD5243-1CDF-4B37-97F0-763960A6EAC8}" sibTransId="{2F597A70-D34A-4D14-87FD-C673B9339DB4}"/>
    <dgm:cxn modelId="{672929CE-E9F3-4A89-8BE1-4C66615D4F6B}" type="presOf" srcId="{6F071D62-B4FE-43EB-9A94-E33DD427AA2D}" destId="{5BE033A2-DFBC-4650-A320-2DA59E5C0398}" srcOrd="0" destOrd="1" presId="urn:microsoft.com/office/officeart/2005/8/layout/hList1"/>
    <dgm:cxn modelId="{79E33623-D92B-460D-BFDE-35D916DFCEF7}" srcId="{B0BF2058-C8FB-4BFB-ACC3-5C67B44C0ADA}" destId="{9CB6293D-B2DE-4790-970C-69E497767234}" srcOrd="4" destOrd="0" parTransId="{7A777E39-3508-490F-BCC2-5340A2E5FB6E}" sibTransId="{5E1FF9AC-067F-4F00-8682-7440B4EFB8C4}"/>
    <dgm:cxn modelId="{7D13A302-832F-4362-8E9E-32B82FFA89A4}" srcId="{D48D8023-15A5-4F7B-9189-B037F973702B}" destId="{43A46E2C-772C-4284-A0BE-2A013C621B8E}" srcOrd="2" destOrd="0" parTransId="{983A5396-9F50-4F9C-93F5-83EC8884F68F}" sibTransId="{1373E0B2-271F-4F57-A126-A364F3BC55D5}"/>
    <dgm:cxn modelId="{A03D47F1-7561-4317-9B32-A9C47064D488}" type="presOf" srcId="{0BF57C4C-09F6-46B0-BEDF-3A4B5792CF77}" destId="{9B3F30D4-43DA-426A-9EBE-3709A9AEAA32}" srcOrd="0" destOrd="3" presId="urn:microsoft.com/office/officeart/2005/8/layout/hList1"/>
    <dgm:cxn modelId="{EC18D8DA-C61C-4A95-A191-C5ECC8582441}" srcId="{D48D8023-15A5-4F7B-9189-B037F973702B}" destId="{0F7BE16E-BABA-4A8C-BC23-04D35B4B91E9}" srcOrd="1" destOrd="0" parTransId="{A3421C6D-ECF5-4126-A5A5-D9D24BF3DBC7}" sibTransId="{53A50634-A109-4720-9AA6-F4174A8E1AF7}"/>
    <dgm:cxn modelId="{8765085E-A926-4E2B-8E8F-966C238E19B5}" srcId="{B0BF2058-C8FB-4BFB-ACC3-5C67B44C0ADA}" destId="{6BF586B3-4DFC-440A-90D8-F96011D245F3}" srcOrd="2" destOrd="0" parTransId="{060FE211-FD5F-425F-B901-2FD1865589F6}" sibTransId="{1EB4F67D-2D43-4256-B7C0-0D298B17C061}"/>
    <dgm:cxn modelId="{86DC3F3F-4E49-4ABD-BB66-6B0A2501C895}" type="presOf" srcId="{EC6BFC9F-814D-4738-AE4B-2682FFD8F781}" destId="{AEE2AC03-8E2D-4F08-A34D-387349A030EE}" srcOrd="0" destOrd="1" presId="urn:microsoft.com/office/officeart/2005/8/layout/hList1"/>
    <dgm:cxn modelId="{B3381CE9-1DB9-47D1-8330-B631C3AE3CEF}" srcId="{553F7ECB-6134-4D0B-9CB7-E21EE3807B2D}" destId="{E5AF5BFB-63F9-46BB-A475-8D66F7502A7F}" srcOrd="3" destOrd="0" parTransId="{D99DF891-5343-46C3-8EF5-009ACE937686}" sibTransId="{CDD9D41B-9115-4324-A59D-B11E72F067DE}"/>
    <dgm:cxn modelId="{3954111F-3B9A-4CEE-8FEA-199FCBF0D3F0}" type="presOf" srcId="{CC541C0F-4A4F-47E4-8962-688E62024EA5}" destId="{9B3F30D4-43DA-426A-9EBE-3709A9AEAA32}" srcOrd="0" destOrd="4" presId="urn:microsoft.com/office/officeart/2005/8/layout/hList1"/>
    <dgm:cxn modelId="{45E30393-6740-441E-A84B-E03B02F412F5}" type="presOf" srcId="{E5AF5BFB-63F9-46BB-A475-8D66F7502A7F}" destId="{A7D50BB5-B791-46F8-A2A6-C40BCDA57E8B}" srcOrd="0" destOrd="0" presId="urn:microsoft.com/office/officeart/2005/8/layout/hList1"/>
    <dgm:cxn modelId="{F1074BA3-CEB8-4F28-9EF9-237CEBE9FFA3}" srcId="{E5AF5BFB-63F9-46BB-A475-8D66F7502A7F}" destId="{D71E03A2-FCF7-4D50-94EF-FD67534EDB93}" srcOrd="0" destOrd="0" parTransId="{0D3773D9-D8EC-41FA-AB14-32241C7DC23D}" sibTransId="{25337196-26D9-4EBB-B121-185DE16A1916}"/>
    <dgm:cxn modelId="{C7987B65-5314-4F5E-A2FB-5F62B3A93D8F}" srcId="{553F7ECB-6134-4D0B-9CB7-E21EE3807B2D}" destId="{D48D8023-15A5-4F7B-9189-B037F973702B}" srcOrd="1" destOrd="0" parTransId="{3448551B-D52C-437F-A87F-C38A76CBE842}" sibTransId="{A519D905-B374-43AB-88F3-16FD0EB733D1}"/>
    <dgm:cxn modelId="{68D8CAF8-CCB6-44A9-BE50-F046520391E9}" srcId="{B0BF2058-C8FB-4BFB-ACC3-5C67B44C0ADA}" destId="{7BDDBE49-AE01-4428-ABDC-4088A89DE074}" srcOrd="7" destOrd="0" parTransId="{D2735B47-0741-4DA9-B048-C5CC2A9A4319}" sibTransId="{15730C19-606D-472D-BD8C-EF43F3185F0A}"/>
    <dgm:cxn modelId="{196BCA2E-ACB0-4DAD-8A19-762E61861999}" srcId="{B0BF2058-C8FB-4BFB-ACC3-5C67B44C0ADA}" destId="{038269D3-DE36-48FC-B1FB-156EE6C32D4E}" srcOrd="1" destOrd="0" parTransId="{C74B508D-2F5E-4BEE-9A69-6C0E9554ECEE}" sibTransId="{2EDAD4E8-39C9-43B6-8CE6-774B48189F8F}"/>
    <dgm:cxn modelId="{2C680CEC-5612-43FC-8C91-04D0351E5550}" type="presOf" srcId="{0F7BE16E-BABA-4A8C-BC23-04D35B4B91E9}" destId="{9B3F30D4-43DA-426A-9EBE-3709A9AEAA32}" srcOrd="0" destOrd="1" presId="urn:microsoft.com/office/officeart/2005/8/layout/hList1"/>
    <dgm:cxn modelId="{58E29AEF-8CAB-4923-9366-6189102EBF58}" type="presParOf" srcId="{0A0AB0A9-3326-48C2-822A-2D96708784D9}" destId="{EF249998-3023-4003-9C81-0AD897C734CC}" srcOrd="0" destOrd="0" presId="urn:microsoft.com/office/officeart/2005/8/layout/hList1"/>
    <dgm:cxn modelId="{7D0C1BE5-ACDD-49DA-B149-1FF70C10AF1B}" type="presParOf" srcId="{EF249998-3023-4003-9C81-0AD897C734CC}" destId="{DFAC4BD3-0BEB-4CAE-9B72-497D4B0591C6}" srcOrd="0" destOrd="0" presId="urn:microsoft.com/office/officeart/2005/8/layout/hList1"/>
    <dgm:cxn modelId="{10961021-6C39-44A9-8EBA-A206030B9934}" type="presParOf" srcId="{EF249998-3023-4003-9C81-0AD897C734CC}" destId="{3D7FD908-256B-4940-A792-E4B95152B3CA}" srcOrd="1" destOrd="0" presId="urn:microsoft.com/office/officeart/2005/8/layout/hList1"/>
    <dgm:cxn modelId="{5B79DC1C-ED1D-4B68-B0D2-7DBB70889C68}" type="presParOf" srcId="{0A0AB0A9-3326-48C2-822A-2D96708784D9}" destId="{BFDFD2A0-51B3-4F37-AF17-3E0199D6332E}" srcOrd="1" destOrd="0" presId="urn:microsoft.com/office/officeart/2005/8/layout/hList1"/>
    <dgm:cxn modelId="{4FEDE50E-2B29-4913-8C2A-6AD02E76BE93}" type="presParOf" srcId="{0A0AB0A9-3326-48C2-822A-2D96708784D9}" destId="{F0069CFF-FEED-4F53-A3FF-28FE4DBE6C72}" srcOrd="2" destOrd="0" presId="urn:microsoft.com/office/officeart/2005/8/layout/hList1"/>
    <dgm:cxn modelId="{D95F636A-1B06-47F1-AD16-54317C2C1E86}" type="presParOf" srcId="{F0069CFF-FEED-4F53-A3FF-28FE4DBE6C72}" destId="{2AFE7132-FCA7-46B5-B87E-C6FCD32E3AAD}" srcOrd="0" destOrd="0" presId="urn:microsoft.com/office/officeart/2005/8/layout/hList1"/>
    <dgm:cxn modelId="{EB8590D8-C9E3-40ED-93F2-773255F4804B}" type="presParOf" srcId="{F0069CFF-FEED-4F53-A3FF-28FE4DBE6C72}" destId="{9B3F30D4-43DA-426A-9EBE-3709A9AEAA32}" srcOrd="1" destOrd="0" presId="urn:microsoft.com/office/officeart/2005/8/layout/hList1"/>
    <dgm:cxn modelId="{FEF2097A-E185-4E18-9B7C-12796D3B1A98}" type="presParOf" srcId="{0A0AB0A9-3326-48C2-822A-2D96708784D9}" destId="{7DE85130-A585-4726-9ECC-F9D47DF8375C}" srcOrd="3" destOrd="0" presId="urn:microsoft.com/office/officeart/2005/8/layout/hList1"/>
    <dgm:cxn modelId="{6EFA5F52-F772-479F-AA46-859EFCC7422B}" type="presParOf" srcId="{0A0AB0A9-3326-48C2-822A-2D96708784D9}" destId="{354E51F6-1503-4AA1-9EC8-5BE45F58AC8D}" srcOrd="4" destOrd="0" presId="urn:microsoft.com/office/officeart/2005/8/layout/hList1"/>
    <dgm:cxn modelId="{93AE8E52-235E-40B1-B5AB-FC26C0B4C349}" type="presParOf" srcId="{354E51F6-1503-4AA1-9EC8-5BE45F58AC8D}" destId="{12F8A124-E34D-48BC-A2C9-7E16D7F02100}" srcOrd="0" destOrd="0" presId="urn:microsoft.com/office/officeart/2005/8/layout/hList1"/>
    <dgm:cxn modelId="{B543E175-B7E9-49B3-9D8E-06A315B2CEC7}" type="presParOf" srcId="{354E51F6-1503-4AA1-9EC8-5BE45F58AC8D}" destId="{5BE033A2-DFBC-4650-A320-2DA59E5C0398}" srcOrd="1" destOrd="0" presId="urn:microsoft.com/office/officeart/2005/8/layout/hList1"/>
    <dgm:cxn modelId="{BAF38BFA-7245-40DA-A331-5CFD341F0FEB}" type="presParOf" srcId="{0A0AB0A9-3326-48C2-822A-2D96708784D9}" destId="{13BED70B-6DAA-4A1B-AAF9-ADDBEBC260E0}" srcOrd="5" destOrd="0" presId="urn:microsoft.com/office/officeart/2005/8/layout/hList1"/>
    <dgm:cxn modelId="{52FBF8B1-C6C2-44D5-8529-F14B2E1458E0}" type="presParOf" srcId="{0A0AB0A9-3326-48C2-822A-2D96708784D9}" destId="{94ABF7CD-A3C7-4D46-ADF5-D2D1CF36BA02}" srcOrd="6" destOrd="0" presId="urn:microsoft.com/office/officeart/2005/8/layout/hList1"/>
    <dgm:cxn modelId="{2DAEC14B-75E5-4D6F-AC4E-2A10003D3B3D}" type="presParOf" srcId="{94ABF7CD-A3C7-4D46-ADF5-D2D1CF36BA02}" destId="{A7D50BB5-B791-46F8-A2A6-C40BCDA57E8B}" srcOrd="0" destOrd="0" presId="urn:microsoft.com/office/officeart/2005/8/layout/hList1"/>
    <dgm:cxn modelId="{59DF5136-E353-4A9B-9CF3-036C136204AF}" type="presParOf" srcId="{94ABF7CD-A3C7-4D46-ADF5-D2D1CF36BA02}" destId="{AEE2AC03-8E2D-4F08-A34D-387349A030EE}"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You have been given the responsibility to elicit requirements from a customer who tells you he is too busy to meet with you. What should you do?</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t>
        <a:bodyPr/>
        <a:lstStyle/>
        <a:p>
          <a:endParaRPr lang="en-US"/>
        </a:p>
      </dgm:t>
    </dgm:pt>
    <dgm:pt modelId="{570CB031-B7D7-4678-B2F7-EF460C9EBEBF}" type="pres">
      <dgm:prSet presAssocID="{4D7FEC89-3F5E-436D-BA6A-D2FE3FC12B1B}" presName="parentText" presStyleLbl="node1" presStyleIdx="0" presStyleCnt="1">
        <dgm:presLayoutVars>
          <dgm:chMax val="0"/>
          <dgm:bulletEnabled val="1"/>
        </dgm:presLayoutVars>
      </dgm:prSet>
      <dgm:spPr/>
      <dgm:t>
        <a:bodyPr/>
        <a:lstStyle/>
        <a:p>
          <a:endParaRPr lang="en-US"/>
        </a:p>
      </dgm:t>
    </dgm:pt>
  </dgm:ptLst>
  <dgm:cxnLst>
    <dgm:cxn modelId="{C26BC55E-F89E-42D7-8071-31F79B0E56C7}" type="presOf" srcId="{3F1CD5A0-78DF-41B4-ABE7-D9598EAC80EA}" destId="{51E16E5C-FEA1-4DB0-8C21-8BE4A33B95AB}" srcOrd="0" destOrd="0" presId="urn:microsoft.com/office/officeart/2005/8/layout/vList2"/>
    <dgm:cxn modelId="{A7106D99-D281-45FD-BA62-4469CD4478A5}"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14C63CBC-91DA-4615-A08A-F3388B4E548E}"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Discuss some of the problems that occur when requirements must be elicited from three or four different customers.</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t>
        <a:bodyPr/>
        <a:lstStyle/>
        <a:p>
          <a:endParaRPr lang="en-US"/>
        </a:p>
      </dgm:t>
    </dgm:pt>
    <dgm:pt modelId="{570CB031-B7D7-4678-B2F7-EF460C9EBEBF}" type="pres">
      <dgm:prSet presAssocID="{4D7FEC89-3F5E-436D-BA6A-D2FE3FC12B1B}" presName="parentText" presStyleLbl="node1" presStyleIdx="0" presStyleCnt="1">
        <dgm:presLayoutVars>
          <dgm:chMax val="0"/>
          <dgm:bulletEnabled val="1"/>
        </dgm:presLayoutVars>
      </dgm:prSet>
      <dgm:spPr/>
      <dgm:t>
        <a:bodyPr/>
        <a:lstStyle/>
        <a:p>
          <a:endParaRPr lang="en-US"/>
        </a:p>
      </dgm:t>
    </dgm:pt>
  </dgm:ptLst>
  <dgm:cxnLst>
    <dgm:cxn modelId="{BFA1B14B-320A-465E-A4A4-75BABA68B5DC}" type="presOf" srcId="{3F1CD5A0-78DF-41B4-ABE7-D9598EAC80EA}" destId="{51E16E5C-FEA1-4DB0-8C21-8BE4A33B95AB}" srcOrd="0" destOrd="0" presId="urn:microsoft.com/office/officeart/2005/8/layout/vList2"/>
    <dgm:cxn modelId="{5BE8204B-488D-49B0-831D-3E1D78DFB1BF}"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DFEF2EA5-916A-40D6-A47B-E45186635C3E}"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Identify four actors for </a:t>
          </a:r>
          <a:r>
            <a:rPr lang="en-US" i="1" dirty="0"/>
            <a:t>SafeHome</a:t>
          </a:r>
          <a:r>
            <a:rPr lang="en-US" dirty="0"/>
            <a:t> example</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t>
        <a:bodyPr/>
        <a:lstStyle/>
        <a:p>
          <a:endParaRPr lang="en-US"/>
        </a:p>
      </dgm:t>
    </dgm:pt>
    <dgm:pt modelId="{570CB031-B7D7-4678-B2F7-EF460C9EBEBF}" type="pres">
      <dgm:prSet presAssocID="{4D7FEC89-3F5E-436D-BA6A-D2FE3FC12B1B}" presName="parentText" presStyleLbl="node1" presStyleIdx="0" presStyleCnt="1">
        <dgm:presLayoutVars>
          <dgm:chMax val="0"/>
          <dgm:bulletEnabled val="1"/>
        </dgm:presLayoutVars>
      </dgm:prSet>
      <dgm:spPr/>
      <dgm:t>
        <a:bodyPr/>
        <a:lstStyle/>
        <a:p>
          <a:endParaRPr lang="en-US"/>
        </a:p>
      </dgm:t>
    </dgm:pt>
  </dgm:ptLst>
  <dgm:cxnLst>
    <dgm:cxn modelId="{5F336231-047B-4A55-9B6D-8706A2FFD6F5}" type="presOf" srcId="{3F1CD5A0-78DF-41B4-ABE7-D9598EAC80EA}" destId="{51E16E5C-FEA1-4DB0-8C21-8BE4A33B95AB}" srcOrd="0" destOrd="0" presId="urn:microsoft.com/office/officeart/2005/8/layout/vList2"/>
    <dgm:cxn modelId="{59AADEDB-5AE7-4B17-836F-70042A05BC78}"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EEE8E1EB-D3AC-4B3B-98E0-C3BECE1E5051}"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22124"/>
          <a:ext cx="10969625" cy="163215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l" defTabSz="1377950">
            <a:lnSpc>
              <a:spcPct val="90000"/>
            </a:lnSpc>
            <a:spcBef>
              <a:spcPct val="0"/>
            </a:spcBef>
            <a:spcAft>
              <a:spcPct val="35000"/>
            </a:spcAft>
          </a:pPr>
          <a:r>
            <a:rPr lang="en-US" sz="3100" kern="1200" dirty="0"/>
            <a:t>Why is it that many software developers don’t pay enough attention to requirements engineering? Are there ever circumstances where you can skip it?</a:t>
          </a:r>
        </a:p>
      </dsp:txBody>
      <dsp:txXfrm>
        <a:off x="79675" y="101799"/>
        <a:ext cx="10810275" cy="14728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413"/>
          <a:ext cx="10969625" cy="2892772"/>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kern="1200" dirty="0"/>
            <a:t>Identify list of</a:t>
          </a:r>
        </a:p>
        <a:p>
          <a:pPr lvl="0" algn="l" defTabSz="1244600">
            <a:lnSpc>
              <a:spcPct val="90000"/>
            </a:lnSpc>
            <a:spcBef>
              <a:spcPct val="0"/>
            </a:spcBef>
            <a:spcAft>
              <a:spcPct val="35000"/>
            </a:spcAft>
          </a:pPr>
          <a:r>
            <a:rPr lang="en-US" sz="2800" kern="1200" dirty="0"/>
            <a:t>	Services</a:t>
          </a:r>
        </a:p>
        <a:p>
          <a:pPr lvl="0" algn="l" defTabSz="1244600">
            <a:lnSpc>
              <a:spcPct val="90000"/>
            </a:lnSpc>
            <a:spcBef>
              <a:spcPct val="0"/>
            </a:spcBef>
            <a:spcAft>
              <a:spcPct val="35000"/>
            </a:spcAft>
          </a:pPr>
          <a:r>
            <a:rPr lang="en-US" sz="2800" kern="1200" dirty="0"/>
            <a:t>	Objects</a:t>
          </a:r>
        </a:p>
        <a:p>
          <a:pPr lvl="0" algn="l" defTabSz="1244600">
            <a:lnSpc>
              <a:spcPct val="90000"/>
            </a:lnSpc>
            <a:spcBef>
              <a:spcPct val="0"/>
            </a:spcBef>
            <a:spcAft>
              <a:spcPct val="35000"/>
            </a:spcAft>
          </a:pPr>
          <a:r>
            <a:rPr lang="en-US" sz="2800" kern="1200" dirty="0"/>
            <a:t>	Constraints and performance criteria </a:t>
          </a:r>
        </a:p>
        <a:p>
          <a:pPr lvl="0" algn="l" defTabSz="1244600">
            <a:lnSpc>
              <a:spcPct val="90000"/>
            </a:lnSpc>
            <a:spcBef>
              <a:spcPct val="0"/>
            </a:spcBef>
            <a:spcAft>
              <a:spcPct val="35000"/>
            </a:spcAft>
          </a:pPr>
          <a:r>
            <a:rPr lang="en-US" sz="2800" kern="1200" dirty="0"/>
            <a:t>In SafeHome Application based on above narration</a:t>
          </a:r>
        </a:p>
      </dsp:txBody>
      <dsp:txXfrm>
        <a:off x="141213" y="142626"/>
        <a:ext cx="10687199" cy="26103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AC4BD3-0BEB-4CAE-9B72-497D4B0591C6}">
      <dsp:nvSpPr>
        <dsp:cNvPr id="0" name=""/>
        <dsp:cNvSpPr/>
      </dsp:nvSpPr>
      <dsp:spPr>
        <a:xfrm>
          <a:off x="4124" y="274431"/>
          <a:ext cx="2479949"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a:t>Objects</a:t>
          </a:r>
        </a:p>
      </dsp:txBody>
      <dsp:txXfrm>
        <a:off x="4124" y="274431"/>
        <a:ext cx="2479949" cy="518400"/>
      </dsp:txXfrm>
    </dsp:sp>
    <dsp:sp modelId="{3D7FD908-256B-4940-A792-E4B95152B3CA}">
      <dsp:nvSpPr>
        <dsp:cNvPr id="0" name=""/>
        <dsp:cNvSpPr/>
      </dsp:nvSpPr>
      <dsp:spPr>
        <a:xfrm>
          <a:off x="4124" y="792831"/>
          <a:ext cx="2479949" cy="345869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control panel, </a:t>
          </a:r>
        </a:p>
        <a:p>
          <a:pPr marL="171450" lvl="1" indent="-171450" algn="l" defTabSz="800100">
            <a:lnSpc>
              <a:spcPct val="90000"/>
            </a:lnSpc>
            <a:spcBef>
              <a:spcPct val="0"/>
            </a:spcBef>
            <a:spcAft>
              <a:spcPct val="15000"/>
            </a:spcAft>
            <a:buChar char="••"/>
          </a:pPr>
          <a:r>
            <a:rPr lang="en-US" sz="1800" kern="1200" dirty="0"/>
            <a:t>smoke detectors,</a:t>
          </a:r>
        </a:p>
        <a:p>
          <a:pPr marL="171450" lvl="1" indent="-171450" algn="l" defTabSz="800100">
            <a:lnSpc>
              <a:spcPct val="90000"/>
            </a:lnSpc>
            <a:spcBef>
              <a:spcPct val="0"/>
            </a:spcBef>
            <a:spcAft>
              <a:spcPct val="15000"/>
            </a:spcAft>
            <a:buChar char="••"/>
          </a:pPr>
          <a:r>
            <a:rPr lang="en-US" sz="1800" kern="1200" dirty="0"/>
            <a:t>window and door sensors, </a:t>
          </a:r>
        </a:p>
        <a:p>
          <a:pPr marL="171450" lvl="1" indent="-171450" algn="l" defTabSz="800100">
            <a:lnSpc>
              <a:spcPct val="90000"/>
            </a:lnSpc>
            <a:spcBef>
              <a:spcPct val="0"/>
            </a:spcBef>
            <a:spcAft>
              <a:spcPct val="15000"/>
            </a:spcAft>
            <a:buChar char="••"/>
          </a:pPr>
          <a:r>
            <a:rPr lang="en-US" sz="1800" kern="1200" dirty="0"/>
            <a:t>motion detectors, </a:t>
          </a:r>
        </a:p>
        <a:p>
          <a:pPr marL="171450" lvl="1" indent="-171450" algn="l" defTabSz="800100">
            <a:lnSpc>
              <a:spcPct val="90000"/>
            </a:lnSpc>
            <a:spcBef>
              <a:spcPct val="0"/>
            </a:spcBef>
            <a:spcAft>
              <a:spcPct val="15000"/>
            </a:spcAft>
            <a:buChar char="••"/>
          </a:pPr>
          <a:r>
            <a:rPr lang="en-US" sz="1800" kern="1200" dirty="0"/>
            <a:t>an alarm, </a:t>
          </a:r>
        </a:p>
        <a:p>
          <a:pPr marL="171450" lvl="1" indent="-171450" algn="l" defTabSz="800100">
            <a:lnSpc>
              <a:spcPct val="90000"/>
            </a:lnSpc>
            <a:spcBef>
              <a:spcPct val="0"/>
            </a:spcBef>
            <a:spcAft>
              <a:spcPct val="15000"/>
            </a:spcAft>
            <a:buChar char="••"/>
          </a:pPr>
          <a:r>
            <a:rPr lang="en-US" sz="1800" kern="1200" dirty="0"/>
            <a:t>an event (a sensor has been activated), a display</a:t>
          </a:r>
        </a:p>
        <a:p>
          <a:pPr marL="171450" lvl="1" indent="-171450" algn="l" defTabSz="800100">
            <a:lnSpc>
              <a:spcPct val="90000"/>
            </a:lnSpc>
            <a:spcBef>
              <a:spcPct val="0"/>
            </a:spcBef>
            <a:spcAft>
              <a:spcPct val="15000"/>
            </a:spcAft>
            <a:buChar char="••"/>
          </a:pPr>
          <a:r>
            <a:rPr lang="en-US" sz="1800" kern="1200" dirty="0"/>
            <a:t>a PC</a:t>
          </a:r>
        </a:p>
        <a:p>
          <a:pPr marL="171450" lvl="1" indent="-171450" algn="l" defTabSz="800100">
            <a:lnSpc>
              <a:spcPct val="90000"/>
            </a:lnSpc>
            <a:spcBef>
              <a:spcPct val="0"/>
            </a:spcBef>
            <a:spcAft>
              <a:spcPct val="15000"/>
            </a:spcAft>
            <a:buChar char="••"/>
          </a:pPr>
          <a:r>
            <a:rPr lang="en-US" sz="1800" kern="1200" dirty="0"/>
            <a:t>telephone numbers,</a:t>
          </a:r>
        </a:p>
        <a:p>
          <a:pPr marL="171450" lvl="1" indent="-171450" algn="l" defTabSz="800100">
            <a:lnSpc>
              <a:spcPct val="90000"/>
            </a:lnSpc>
            <a:spcBef>
              <a:spcPct val="0"/>
            </a:spcBef>
            <a:spcAft>
              <a:spcPct val="15000"/>
            </a:spcAft>
            <a:buChar char="••"/>
          </a:pPr>
          <a:r>
            <a:rPr lang="en-US" sz="1800" kern="1200" dirty="0"/>
            <a:t>a telephone call</a:t>
          </a:r>
        </a:p>
      </dsp:txBody>
      <dsp:txXfrm>
        <a:off x="4124" y="792831"/>
        <a:ext cx="2479949" cy="3458699"/>
      </dsp:txXfrm>
    </dsp:sp>
    <dsp:sp modelId="{2AFE7132-FCA7-46B5-B87E-C6FCD32E3AAD}">
      <dsp:nvSpPr>
        <dsp:cNvPr id="0" name=""/>
        <dsp:cNvSpPr/>
      </dsp:nvSpPr>
      <dsp:spPr>
        <a:xfrm>
          <a:off x="2831266" y="274431"/>
          <a:ext cx="2479949"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a:t>Services</a:t>
          </a:r>
        </a:p>
      </dsp:txBody>
      <dsp:txXfrm>
        <a:off x="2831266" y="274431"/>
        <a:ext cx="2479949" cy="518400"/>
      </dsp:txXfrm>
    </dsp:sp>
    <dsp:sp modelId="{9B3F30D4-43DA-426A-9EBE-3709A9AEAA32}">
      <dsp:nvSpPr>
        <dsp:cNvPr id="0" name=""/>
        <dsp:cNvSpPr/>
      </dsp:nvSpPr>
      <dsp:spPr>
        <a:xfrm>
          <a:off x="2831266" y="792831"/>
          <a:ext cx="2479949" cy="345869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configuring the system, </a:t>
          </a:r>
        </a:p>
        <a:p>
          <a:pPr marL="171450" lvl="1" indent="-171450" algn="l" defTabSz="800100">
            <a:lnSpc>
              <a:spcPct val="90000"/>
            </a:lnSpc>
            <a:spcBef>
              <a:spcPct val="0"/>
            </a:spcBef>
            <a:spcAft>
              <a:spcPct val="15000"/>
            </a:spcAft>
            <a:buChar char="••"/>
          </a:pPr>
          <a:r>
            <a:rPr lang="en-US" sz="1800" kern="1200" dirty="0"/>
            <a:t>setting the alarm,  monitoring the sensors, </a:t>
          </a:r>
        </a:p>
        <a:p>
          <a:pPr marL="171450" lvl="1" indent="-171450" algn="l" defTabSz="800100">
            <a:lnSpc>
              <a:spcPct val="90000"/>
            </a:lnSpc>
            <a:spcBef>
              <a:spcPct val="0"/>
            </a:spcBef>
            <a:spcAft>
              <a:spcPct val="15000"/>
            </a:spcAft>
            <a:buChar char="••"/>
          </a:pPr>
          <a:r>
            <a:rPr lang="en-US" sz="1800" kern="1200" dirty="0"/>
            <a:t>dialing the phone, </a:t>
          </a:r>
        </a:p>
        <a:p>
          <a:pPr marL="171450" lvl="1" indent="-171450" algn="l" defTabSz="800100">
            <a:lnSpc>
              <a:spcPct val="90000"/>
            </a:lnSpc>
            <a:spcBef>
              <a:spcPct val="0"/>
            </a:spcBef>
            <a:spcAft>
              <a:spcPct val="15000"/>
            </a:spcAft>
            <a:buChar char="••"/>
          </a:pPr>
          <a:r>
            <a:rPr lang="en-US" sz="1800" kern="1200" dirty="0"/>
            <a:t>programming the control panel, and</a:t>
          </a:r>
        </a:p>
        <a:p>
          <a:pPr marL="171450" lvl="1" indent="-171450" algn="l" defTabSz="800100">
            <a:lnSpc>
              <a:spcPct val="90000"/>
            </a:lnSpc>
            <a:spcBef>
              <a:spcPct val="0"/>
            </a:spcBef>
            <a:spcAft>
              <a:spcPct val="15000"/>
            </a:spcAft>
            <a:buChar char="••"/>
          </a:pPr>
          <a:r>
            <a:rPr lang="en-US" sz="1800" kern="1200" dirty="0"/>
            <a:t>reading the display (note that services act on objects)</a:t>
          </a:r>
        </a:p>
      </dsp:txBody>
      <dsp:txXfrm>
        <a:off x="2831266" y="792831"/>
        <a:ext cx="2479949" cy="3458699"/>
      </dsp:txXfrm>
    </dsp:sp>
    <dsp:sp modelId="{12F8A124-E34D-48BC-A2C9-7E16D7F02100}">
      <dsp:nvSpPr>
        <dsp:cNvPr id="0" name=""/>
        <dsp:cNvSpPr/>
      </dsp:nvSpPr>
      <dsp:spPr>
        <a:xfrm>
          <a:off x="5658408" y="274431"/>
          <a:ext cx="2479949"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a:t>Constraints</a:t>
          </a:r>
        </a:p>
      </dsp:txBody>
      <dsp:txXfrm>
        <a:off x="5658408" y="274431"/>
        <a:ext cx="2479949" cy="518400"/>
      </dsp:txXfrm>
    </dsp:sp>
    <dsp:sp modelId="{5BE033A2-DFBC-4650-A320-2DA59E5C0398}">
      <dsp:nvSpPr>
        <dsp:cNvPr id="0" name=""/>
        <dsp:cNvSpPr/>
      </dsp:nvSpPr>
      <dsp:spPr>
        <a:xfrm>
          <a:off x="5658408" y="792831"/>
          <a:ext cx="2479949" cy="345869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the system must recognize when sensors are not operating, </a:t>
          </a:r>
        </a:p>
        <a:p>
          <a:pPr marL="171450" lvl="1" indent="-171450" algn="l" defTabSz="800100">
            <a:lnSpc>
              <a:spcPct val="90000"/>
            </a:lnSpc>
            <a:spcBef>
              <a:spcPct val="0"/>
            </a:spcBef>
            <a:spcAft>
              <a:spcPct val="15000"/>
            </a:spcAft>
            <a:buChar char="••"/>
          </a:pPr>
          <a:r>
            <a:rPr lang="en-US" sz="1800" kern="1200" dirty="0"/>
            <a:t>must be user friendly, </a:t>
          </a:r>
        </a:p>
        <a:p>
          <a:pPr marL="171450" lvl="1" indent="-171450" algn="l" defTabSz="800100">
            <a:lnSpc>
              <a:spcPct val="90000"/>
            </a:lnSpc>
            <a:spcBef>
              <a:spcPct val="0"/>
            </a:spcBef>
            <a:spcAft>
              <a:spcPct val="15000"/>
            </a:spcAft>
            <a:buChar char="••"/>
          </a:pPr>
          <a:r>
            <a:rPr lang="en-US" sz="1800" kern="1200" dirty="0"/>
            <a:t>must interface directly to a standard phone line</a:t>
          </a:r>
        </a:p>
      </dsp:txBody>
      <dsp:txXfrm>
        <a:off x="5658408" y="792831"/>
        <a:ext cx="2479949" cy="3458699"/>
      </dsp:txXfrm>
    </dsp:sp>
    <dsp:sp modelId="{A7D50BB5-B791-46F8-A2A6-C40BCDA57E8B}">
      <dsp:nvSpPr>
        <dsp:cNvPr id="0" name=""/>
        <dsp:cNvSpPr/>
      </dsp:nvSpPr>
      <dsp:spPr>
        <a:xfrm>
          <a:off x="8485551" y="274431"/>
          <a:ext cx="2479949"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a:t>Performance criteria</a:t>
          </a:r>
        </a:p>
      </dsp:txBody>
      <dsp:txXfrm>
        <a:off x="8485551" y="274431"/>
        <a:ext cx="2479949" cy="518400"/>
      </dsp:txXfrm>
    </dsp:sp>
    <dsp:sp modelId="{AEE2AC03-8E2D-4F08-A34D-387349A030EE}">
      <dsp:nvSpPr>
        <dsp:cNvPr id="0" name=""/>
        <dsp:cNvSpPr/>
      </dsp:nvSpPr>
      <dsp:spPr>
        <a:xfrm>
          <a:off x="8485551" y="792831"/>
          <a:ext cx="2479949" cy="345869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a sensor event should be recognized within one second, and an event priority scheme should be implemented</a:t>
          </a:r>
        </a:p>
        <a:p>
          <a:pPr marL="171450" lvl="1" indent="-171450" algn="l" defTabSz="800100">
            <a:lnSpc>
              <a:spcPct val="90000"/>
            </a:lnSpc>
            <a:spcBef>
              <a:spcPct val="0"/>
            </a:spcBef>
            <a:spcAft>
              <a:spcPct val="15000"/>
            </a:spcAft>
            <a:buChar char="••"/>
          </a:pPr>
          <a:endParaRPr lang="en-US" sz="1800" kern="1200" dirty="0"/>
        </a:p>
      </dsp:txBody>
      <dsp:txXfrm>
        <a:off x="8485551" y="792831"/>
        <a:ext cx="2479949" cy="345869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22124"/>
          <a:ext cx="10969625" cy="163215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l" defTabSz="1377950">
            <a:lnSpc>
              <a:spcPct val="90000"/>
            </a:lnSpc>
            <a:spcBef>
              <a:spcPct val="0"/>
            </a:spcBef>
            <a:spcAft>
              <a:spcPct val="35000"/>
            </a:spcAft>
          </a:pPr>
          <a:r>
            <a:rPr lang="en-US" sz="3100" kern="1200" dirty="0"/>
            <a:t>You have been given the responsibility to elicit requirements from a customer who tells you he is too busy to meet with you. What should you do?</a:t>
          </a:r>
        </a:p>
      </dsp:txBody>
      <dsp:txXfrm>
        <a:off x="79675" y="101799"/>
        <a:ext cx="10810275" cy="14728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239744"/>
          <a:ext cx="10969625" cy="1196909"/>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l" defTabSz="1377950">
            <a:lnSpc>
              <a:spcPct val="90000"/>
            </a:lnSpc>
            <a:spcBef>
              <a:spcPct val="0"/>
            </a:spcBef>
            <a:spcAft>
              <a:spcPct val="35000"/>
            </a:spcAft>
          </a:pPr>
          <a:r>
            <a:rPr lang="en-US" sz="3100" kern="1200" dirty="0"/>
            <a:t>Discuss some of the problems that occur when requirements must be elicited from three or four different customers.</a:t>
          </a:r>
        </a:p>
      </dsp:txBody>
      <dsp:txXfrm>
        <a:off x="58428" y="298172"/>
        <a:ext cx="10852769" cy="108005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323399"/>
          <a:ext cx="10969625" cy="102960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lvl="0" algn="l" defTabSz="1955800">
            <a:lnSpc>
              <a:spcPct val="90000"/>
            </a:lnSpc>
            <a:spcBef>
              <a:spcPct val="0"/>
            </a:spcBef>
            <a:spcAft>
              <a:spcPct val="35000"/>
            </a:spcAft>
          </a:pPr>
          <a:r>
            <a:rPr lang="en-US" sz="4400" kern="1200" dirty="0"/>
            <a:t>Identify four actors for </a:t>
          </a:r>
          <a:r>
            <a:rPr lang="en-US" sz="4400" i="1" kern="1200" dirty="0"/>
            <a:t>SafeHome</a:t>
          </a:r>
          <a:r>
            <a:rPr lang="en-US" sz="4400" kern="1200" dirty="0"/>
            <a:t> example</a:t>
          </a:r>
        </a:p>
      </dsp:txBody>
      <dsp:txXfrm>
        <a:off x="50261" y="373660"/>
        <a:ext cx="10869103" cy="92907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11/19/2019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11/19/2019</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421245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solidFill>
                  <a:prstClr val="black"/>
                </a:solidFill>
              </a:rPr>
              <a:pPr/>
              <a:t>25</a:t>
            </a:fld>
            <a:endParaRPr lang="en-US">
              <a:solidFill>
                <a:prstClr val="black"/>
              </a:solidFill>
            </a:endParaRPr>
          </a:p>
        </p:txBody>
      </p:sp>
    </p:spTree>
    <p:extLst>
      <p:ext uri="{BB962C8B-B14F-4D97-AF65-F5344CB8AC3E}">
        <p14:creationId xmlns:p14="http://schemas.microsoft.com/office/powerpoint/2010/main" val="421245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solidFill>
                  <a:prstClr val="black"/>
                </a:solidFill>
              </a:rPr>
              <a:pPr/>
              <a:t>31</a:t>
            </a:fld>
            <a:endParaRPr lang="en-US">
              <a:solidFill>
                <a:prstClr val="black"/>
              </a:solidFill>
            </a:endParaRPr>
          </a:p>
        </p:txBody>
      </p:sp>
    </p:spTree>
    <p:extLst>
      <p:ext uri="{BB962C8B-B14F-4D97-AF65-F5344CB8AC3E}">
        <p14:creationId xmlns:p14="http://schemas.microsoft.com/office/powerpoint/2010/main" val="4212451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solidFill>
                  <a:prstClr val="black"/>
                </a:solidFill>
              </a:rPr>
              <a:pPr/>
              <a:t>32</a:t>
            </a:fld>
            <a:endParaRPr lang="en-US">
              <a:solidFill>
                <a:prstClr val="black"/>
              </a:solidFill>
            </a:endParaRPr>
          </a:p>
        </p:txBody>
      </p:sp>
    </p:spTree>
    <p:extLst>
      <p:ext uri="{BB962C8B-B14F-4D97-AF65-F5344CB8AC3E}">
        <p14:creationId xmlns:p14="http://schemas.microsoft.com/office/powerpoint/2010/main" val="421245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solidFill>
                  <a:prstClr val="black"/>
                </a:solidFill>
              </a:rPr>
              <a:pPr/>
              <a:t>37</a:t>
            </a:fld>
            <a:endParaRPr lang="en-US">
              <a:solidFill>
                <a:prstClr val="black"/>
              </a:solidFill>
            </a:endParaRPr>
          </a:p>
        </p:txBody>
      </p:sp>
    </p:spTree>
    <p:extLst>
      <p:ext uri="{BB962C8B-B14F-4D97-AF65-F5344CB8AC3E}">
        <p14:creationId xmlns:p14="http://schemas.microsoft.com/office/powerpoint/2010/main" val="42124516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CA2D8F3-FFC5-44F3-96BF-9926614257C0}" type="datetime1">
              <a:rPr lang="en-US" smtClean="0"/>
              <a:t>11/19/2019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5BCBAD16-F1A6-4055-AFC1-6AF33DB412F5}" type="datetime1">
              <a:rPr lang="en-US" smtClean="0"/>
              <a:t>11/19/2019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54559D47-CF01-435F-A75D-CA5156F8E22B}" type="datetime1">
              <a:rPr lang="en-US" smtClean="0"/>
              <a:t>11/19/2019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678C1BB3-FD16-4FBB-9878-0204EA28D018}" type="datetime1">
              <a:rPr lang="en-US" smtClean="0"/>
              <a:t>11/19/2019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B9EC3016-22AC-4107-97E6-AE5CEF99A41E}" type="datetime1">
              <a:rPr lang="en-US" smtClean="0"/>
              <a:t>11/19/2019</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endParaRPr lang="en-US"/>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pic>
        <p:nvPicPr>
          <p:cNvPr id="2" name="Picture 2" descr="C:\Users\ni_ganesh\Pictures\15281021053838327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732212" y="-228600"/>
            <a:ext cx="3749142" cy="1874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723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CB8BD70A-952B-4628-93C3-7FE14420DE25}" type="datetime1">
              <a:rPr lang="en-US" smtClean="0"/>
              <a:t>11/19/2019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948E989-AAA4-484C-9AF1-DD146AE52F73}"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0803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A02DB6EA-A30C-41B8-A94D-7844858A748A}"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73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AEAA6908-2E08-487E-95F0-587A8E161AC5}" type="datetime1">
              <a:rPr lang="en-US" smtClean="0">
                <a:solidFill>
                  <a:prstClr val="black">
                    <a:tint val="75000"/>
                  </a:prstClr>
                </a:solidFill>
              </a:rPr>
              <a:t>11/19/2019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5793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2DF394D4-A1AA-4B7B-9E92-544A127313F4}" type="datetime1">
              <a:rPr lang="en-US" smtClean="0">
                <a:solidFill>
                  <a:prstClr val="black">
                    <a:tint val="75000"/>
                  </a:prstClr>
                </a:solidFill>
              </a:rPr>
              <a:t>11/19/2019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94903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0FDC2B8-5DE6-4B71-A9D7-1947274B4905}" type="datetime1">
              <a:rPr lang="en-US" smtClean="0">
                <a:solidFill>
                  <a:prstClr val="black">
                    <a:tint val="75000"/>
                  </a:prstClr>
                </a:solidFill>
              </a:rPr>
              <a:t>11/19/2019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87240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814384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30146918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5715377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8015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598B17-E49B-43F8-ACA9-8779EFAC27AA}" type="datetime1">
              <a:rPr lang="en-US" smtClean="0">
                <a:solidFill>
                  <a:prstClr val="black">
                    <a:tint val="75000"/>
                  </a:prstClr>
                </a:solidFill>
              </a:rPr>
              <a:t>11/19/2019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627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E62F4D76-C0E2-4326-A89C-26C52B2F3817}" type="datetime1">
              <a:rPr lang="en-US" smtClean="0"/>
              <a:t>11/19/2019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79C89079-B39E-46BE-AB8F-89C10A2DF51C}" type="datetime1">
              <a:rPr lang="en-US" smtClean="0">
                <a:solidFill>
                  <a:prstClr val="black">
                    <a:tint val="75000"/>
                  </a:prstClr>
                </a:solidFill>
              </a:rPr>
              <a:t>11/19/2019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31566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E3742A48-212F-4C91-A8BB-DE766DB26525}"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47289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FA91F71-4B1F-4FD8-B939-D7FB0ED2C83E}"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04648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245777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2765411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ni_amrita@cb.amrita.edu</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06802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Section 1">
    <p:spTree>
      <p:nvGrpSpPr>
        <p:cNvPr id="1" name=""/>
        <p:cNvGrpSpPr/>
        <p:nvPr/>
      </p:nvGrpSpPr>
      <p:grpSpPr>
        <a:xfrm>
          <a:off x="0" y="0"/>
          <a:ext cx="0" cy="0"/>
          <a:chOff x="0" y="0"/>
          <a:chExt cx="0" cy="0"/>
        </a:xfrm>
      </p:grpSpPr>
      <p:sp>
        <p:nvSpPr>
          <p:cNvPr id="4" name="Rectangle 3"/>
          <p:cNvSpPr/>
          <p:nvPr userDrawn="1"/>
        </p:nvSpPr>
        <p:spPr bwMode="auto">
          <a:xfrm>
            <a:off x="-29142" y="-109291"/>
            <a:ext cx="12188825" cy="6858000"/>
          </a:xfrm>
          <a:prstGeom prst="rect">
            <a:avLst/>
          </a:prstGeom>
          <a:solidFill>
            <a:schemeClr val="bg1"/>
          </a:solidFill>
          <a:ln w="12700" cap="flat" cmpd="sng" algn="ctr">
            <a:noFill/>
            <a:prstDash val="solid"/>
            <a:round/>
            <a:headEnd type="none" w="med" len="med"/>
            <a:tailEnd type="none" w="med" len="med"/>
          </a:ln>
          <a:effectLst/>
        </p:spPr>
        <p:txBody>
          <a:bodyPr vert="horz" wrap="none" lIns="91392" tIns="45696" rIns="91392" bIns="45696" numCol="1" rtlCol="0" anchor="ctr" anchorCtr="0" compatLnSpc="1">
            <a:prstTxWarp prst="textNoShape">
              <a:avLst/>
            </a:prstTxWarp>
            <a:noAutofit/>
          </a:bodyPr>
          <a:lstStyle/>
          <a:p>
            <a:pPr marL="0" marR="0" indent="0" algn="ctr" defTabSz="913852" rtl="0" eaLnBrk="1" fontAlgn="base" latinLnBrk="0" hangingPunct="1">
              <a:lnSpc>
                <a:spcPct val="100000"/>
              </a:lnSpc>
              <a:spcBef>
                <a:spcPct val="50000"/>
              </a:spcBef>
              <a:spcAft>
                <a:spcPct val="0"/>
              </a:spcAft>
              <a:buClrTx/>
              <a:buSzPct val="130000"/>
              <a:buFontTx/>
              <a:buNone/>
              <a:tabLst/>
            </a:pPr>
            <a:endParaRPr kumimoji="0" lang="en-US" sz="2398" b="0" i="1" u="none" strike="noStrike" cap="none" normalizeH="0" baseline="0">
              <a:ln>
                <a:noFill/>
              </a:ln>
              <a:solidFill>
                <a:schemeClr val="tx1"/>
              </a:solidFill>
              <a:effectLst/>
              <a:latin typeface="Arial" charset="0"/>
            </a:endParaRPr>
          </a:p>
        </p:txBody>
      </p:sp>
      <p:sp>
        <p:nvSpPr>
          <p:cNvPr id="2" name="Title 1"/>
          <p:cNvSpPr>
            <a:spLocks noGrp="1"/>
          </p:cNvSpPr>
          <p:nvPr>
            <p:ph type="title" hasCustomPrompt="1"/>
          </p:nvPr>
        </p:nvSpPr>
        <p:spPr>
          <a:xfrm>
            <a:off x="824216" y="1872352"/>
            <a:ext cx="6555592" cy="1200329"/>
          </a:xfrm>
          <a:prstGeom prst="rect">
            <a:avLst/>
          </a:prstGeom>
        </p:spPr>
        <p:txBody>
          <a:bodyPr anchor="t"/>
          <a:lstStyle>
            <a:lvl1pPr>
              <a:defRPr sz="3998" b="1">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2"/>
          <a:stretch>
            <a:fillRect/>
          </a:stretch>
        </p:blipFill>
        <p:spPr>
          <a:xfrm>
            <a:off x="239711" y="255589"/>
            <a:ext cx="2500315" cy="833439"/>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00551" y="3870649"/>
            <a:ext cx="7788275" cy="3003550"/>
          </a:xfrm>
          <a:prstGeom prst="rect">
            <a:avLst/>
          </a:prstGeom>
        </p:spPr>
      </p:pic>
    </p:spTree>
    <p:extLst>
      <p:ext uri="{BB962C8B-B14F-4D97-AF65-F5344CB8AC3E}">
        <p14:creationId xmlns:p14="http://schemas.microsoft.com/office/powerpoint/2010/main" val="1154855726"/>
      </p:ext>
    </p:extLst>
  </p:cSld>
  <p:clrMapOvr>
    <a:masterClrMapping/>
  </p:clrMapOvr>
  <p:extLst mod="1">
    <p:ext uri="{DCECCB84-F9BA-43D5-87BE-67443E8EF086}">
      <p15:sldGuideLst xmlns:p15="http://schemas.microsoft.com/office/powerpoint/2012/main" xmlns="">
        <p15:guide id="2" pos="573">
          <p15:clr>
            <a:srgbClr val="FBAE40"/>
          </p15:clr>
        </p15:guide>
        <p15:guide id="3" orient="horz" pos="1162">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5407121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A3AC0B70-23CB-4F0E-9C8C-F8CE6D4FE04E}"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0893766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22B2AA86-CF94-452B-B491-AF557627461F}"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14619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7B8362E3-BCCC-48CC-9358-D5BA811C3489}" type="datetime1">
              <a:rPr lang="en-US" smtClean="0"/>
              <a:t>11/19/2019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D8AC5DBB-63BE-4946-A43D-A1E61B513605}" type="datetime1">
              <a:rPr lang="en-US" smtClean="0">
                <a:solidFill>
                  <a:prstClr val="black">
                    <a:tint val="75000"/>
                  </a:prstClr>
                </a:solidFill>
              </a:rPr>
              <a:t>11/19/2019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142407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664615CB-B7E4-4C59-8A6E-F134668DB5AF}" type="datetime1">
              <a:rPr lang="en-US" smtClean="0">
                <a:solidFill>
                  <a:prstClr val="black">
                    <a:tint val="75000"/>
                  </a:prstClr>
                </a:solidFill>
              </a:rPr>
              <a:t>11/19/2019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2529840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75F1067B-2949-4A84-B0E2-B45960A9AFA7}" type="datetime1">
              <a:rPr lang="en-US" smtClean="0">
                <a:solidFill>
                  <a:prstClr val="black">
                    <a:tint val="75000"/>
                  </a:prstClr>
                </a:solidFill>
              </a:rPr>
              <a:t>11/19/2019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377778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5601919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401207692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116695646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593615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13DF90F0-F7C5-441F-85A2-E4964542F8F4}" type="datetime1">
              <a:rPr lang="en-US" smtClean="0">
                <a:solidFill>
                  <a:prstClr val="black">
                    <a:tint val="75000"/>
                  </a:prstClr>
                </a:solidFill>
              </a:rPr>
              <a:t>11/19/2019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224705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D4AA7F2E-A06C-4F61-9E2A-5002053D7650}" type="datetime1">
              <a:rPr lang="en-US" smtClean="0">
                <a:solidFill>
                  <a:prstClr val="black">
                    <a:tint val="75000"/>
                  </a:prstClr>
                </a:solidFill>
              </a:rPr>
              <a:t>11/19/2019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2817867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E833D6E5-7B5C-4B29-BD71-3A15A60FFE8E}"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61045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67E617E1-0C40-4ABF-BFEB-797AE9AA5701}" type="datetime1">
              <a:rPr lang="en-US" smtClean="0"/>
              <a:t>11/19/2019</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095FB4D-72DB-4A1C-8F1E-67EBCB662635}"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5495786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1885535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280933370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ni_amrita@progress.com</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008807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a:defRPr/>
            </a:pPr>
            <a:endParaRPr lang="en-US" sz="2400">
              <a:solidFill>
                <a:prstClr val="black"/>
              </a:solidFill>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4CAA7758-A86D-4FB0-A911-907019350C17}" type="datetime1">
              <a:rPr lang="en-US" smtClean="0">
                <a:solidFill>
                  <a:prstClr val="black">
                    <a:tint val="75000"/>
                  </a:prstClr>
                </a:solidFill>
              </a:rPr>
              <a:t>11/19/2019</a:t>
            </a:fld>
            <a:endParaRPr lang="en-US">
              <a:solidFill>
                <a:prstClr val="black">
                  <a:tint val="75000"/>
                </a:prstClr>
              </a:solidFill>
            </a:endParaRPr>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endParaRPr lang="en-US">
              <a:solidFill>
                <a:prstClr val="black">
                  <a:tint val="75000"/>
                </a:prstClr>
              </a:solidFill>
            </a:endParaRP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635793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3623DDEE-C47A-4BD1-974B-1D0FFCE93B76}" type="datetime1">
              <a:rPr lang="en-US" smtClean="0"/>
              <a:t>11/19/2019</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19" Type="http://schemas.openxmlformats.org/officeDocument/2006/relationships/theme" Target="../theme/theme3.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4FBB0E-BC6C-40DB-96D3-D0333D6C94DE}" type="datetime1">
              <a:rPr lang="en-US" smtClean="0"/>
              <a:t>11/19/2019</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987890-B851-412D-BB0D-30D40ABC584F}"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5898037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7"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EF9632-08F0-4825-9D7C-580AE4FCBF30}" type="datetime1">
              <a:rPr lang="en-US" smtClean="0">
                <a:solidFill>
                  <a:prstClr val="black">
                    <a:tint val="75000"/>
                  </a:prstClr>
                </a:solidFill>
              </a:rPr>
              <a:t>11/19/2019</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90461601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0.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xml"/><Relationship Id="rId1" Type="http://schemas.openxmlformats.org/officeDocument/2006/relationships/slideLayout" Target="../slideLayouts/slideLayout3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xml"/><Relationship Id="rId1" Type="http://schemas.openxmlformats.org/officeDocument/2006/relationships/slideLayout" Target="../slideLayouts/slideLayout3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dirty="0"/>
              <a:t>Understanding Requirements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8: 8.1-8.9</a:t>
            </a:r>
            <a:endParaRPr lang="en-US" sz="2800"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0305480B-CF44-43E0-BA3C-9111DD65D2C5}" type="slidenum">
              <a:rPr lang="en-US" smtClean="0"/>
              <a:pPr>
                <a:defRPr/>
              </a:pPr>
              <a:t>1</a:t>
            </a:fld>
            <a:endParaRPr lang="en-US"/>
          </a:p>
        </p:txBody>
      </p:sp>
    </p:spTree>
    <p:extLst>
      <p:ext uri="{BB962C8B-B14F-4D97-AF65-F5344CB8AC3E}">
        <p14:creationId xmlns:p14="http://schemas.microsoft.com/office/powerpoint/2010/main" val="11388559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Negotiation</a:t>
            </a:r>
          </a:p>
        </p:txBody>
      </p:sp>
      <p:sp>
        <p:nvSpPr>
          <p:cNvPr id="3" name="Content Placeholder 2"/>
          <p:cNvSpPr>
            <a:spLocks noGrp="1"/>
          </p:cNvSpPr>
          <p:nvPr>
            <p:ph idx="1"/>
          </p:nvPr>
        </p:nvSpPr>
        <p:spPr/>
        <p:txBody>
          <a:bodyPr>
            <a:normAutofit fontScale="77500" lnSpcReduction="20000"/>
          </a:bodyPr>
          <a:lstStyle/>
          <a:p>
            <a:r>
              <a:rPr lang="en-US" dirty="0"/>
              <a:t>It isn’t unusual for customers and users to ask for more than can be achieved, given limited business resources</a:t>
            </a:r>
          </a:p>
          <a:p>
            <a:r>
              <a:rPr lang="en-US" dirty="0"/>
              <a:t>It’s also relatively common for different customers or users to propose conflicting requirements, arguing that their version is “essential for our special needs.”</a:t>
            </a:r>
          </a:p>
          <a:p>
            <a:r>
              <a:rPr lang="en-US" dirty="0"/>
              <a:t>You have to reconcile these conflicts through a process of negotiation</a:t>
            </a:r>
          </a:p>
          <a:p>
            <a:r>
              <a:rPr lang="en-US" dirty="0"/>
              <a:t>Customers, users, and other stakeholders are asked to rank requirements and then discuss conflicts in priority</a:t>
            </a:r>
          </a:p>
          <a:p>
            <a:r>
              <a:rPr lang="en-US" dirty="0"/>
              <a:t>Using an iterative approach that prioritizes requirements, assesses their cost and risk, and addresses internal conflicts, requirements are eliminated, combined, and/or modified so that each party achieves some measure of satisfaction</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10</a:t>
            </a:fld>
            <a:endParaRPr lang="en-US">
              <a:solidFill>
                <a:prstClr val="black">
                  <a:tint val="75000"/>
                </a:prstClr>
              </a:solidFill>
            </a:endParaRPr>
          </a:p>
        </p:txBody>
      </p:sp>
    </p:spTree>
    <p:extLst>
      <p:ext uri="{BB962C8B-B14F-4D97-AF65-F5344CB8AC3E}">
        <p14:creationId xmlns:p14="http://schemas.microsoft.com/office/powerpoint/2010/main" val="38032551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Specification</a:t>
            </a:r>
          </a:p>
        </p:txBody>
      </p:sp>
      <p:sp>
        <p:nvSpPr>
          <p:cNvPr id="3" name="Content Placeholder 2"/>
          <p:cNvSpPr>
            <a:spLocks noGrp="1"/>
          </p:cNvSpPr>
          <p:nvPr>
            <p:ph idx="1"/>
          </p:nvPr>
        </p:nvSpPr>
        <p:spPr/>
        <p:txBody>
          <a:bodyPr>
            <a:normAutofit lnSpcReduction="10000"/>
          </a:bodyPr>
          <a:lstStyle/>
          <a:p>
            <a:r>
              <a:rPr lang="en-US" dirty="0"/>
              <a:t>In the context of computer-based systems (and software), the term specification means different things to different people</a:t>
            </a:r>
          </a:p>
          <a:p>
            <a:r>
              <a:rPr lang="en-US" dirty="0"/>
              <a:t>A specification can be a written document, a set of graphical models, a formal mathematical model, a collection of usage scenarios, a prototype, or any combination of these</a:t>
            </a:r>
          </a:p>
          <a:p>
            <a:r>
              <a:rPr lang="en-US" dirty="0"/>
              <a:t>It is sometimes necessary to remain flexible when a specification is to be developed</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11</a:t>
            </a:fld>
            <a:endParaRPr lang="en-US">
              <a:solidFill>
                <a:prstClr val="black">
                  <a:tint val="75000"/>
                </a:prstClr>
              </a:solidFill>
            </a:endParaRPr>
          </a:p>
        </p:txBody>
      </p:sp>
    </p:spTree>
    <p:extLst>
      <p:ext uri="{BB962C8B-B14F-4D97-AF65-F5344CB8AC3E}">
        <p14:creationId xmlns:p14="http://schemas.microsoft.com/office/powerpoint/2010/main" val="14509723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Validation</a:t>
            </a:r>
          </a:p>
        </p:txBody>
      </p:sp>
      <p:sp>
        <p:nvSpPr>
          <p:cNvPr id="3" name="Content Placeholder 2"/>
          <p:cNvSpPr>
            <a:spLocks noGrp="1"/>
          </p:cNvSpPr>
          <p:nvPr>
            <p:ph idx="1"/>
          </p:nvPr>
        </p:nvSpPr>
        <p:spPr/>
        <p:txBody>
          <a:bodyPr>
            <a:normAutofit fontScale="92500" lnSpcReduction="20000"/>
          </a:bodyPr>
          <a:lstStyle/>
          <a:p>
            <a:r>
              <a:rPr lang="en-US" dirty="0"/>
              <a:t>The work products produced as a consequence of requirements engineering are assessed for quality during a validation step </a:t>
            </a:r>
          </a:p>
          <a:p>
            <a:r>
              <a:rPr lang="en-US" dirty="0"/>
              <a:t>Requirements validation examines the specification to ensure that all software requirements have been stated unambiguously; that inconsistencies, omissions, and errors have been detected and corrected; and that the work products conform to the standards established for the process, the project, and the product</a:t>
            </a:r>
          </a:p>
          <a:p>
            <a:r>
              <a:rPr lang="en-US" dirty="0"/>
              <a:t>The primary requirements validation mechanism is the technical review</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12</a:t>
            </a:fld>
            <a:endParaRPr lang="en-US">
              <a:solidFill>
                <a:prstClr val="black">
                  <a:tint val="75000"/>
                </a:prstClr>
              </a:solidFill>
            </a:endParaRPr>
          </a:p>
        </p:txBody>
      </p:sp>
    </p:spTree>
    <p:extLst>
      <p:ext uri="{BB962C8B-B14F-4D97-AF65-F5344CB8AC3E}">
        <p14:creationId xmlns:p14="http://schemas.microsoft.com/office/powerpoint/2010/main" val="1315866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Management</a:t>
            </a:r>
          </a:p>
        </p:txBody>
      </p:sp>
      <p:sp>
        <p:nvSpPr>
          <p:cNvPr id="3" name="Content Placeholder 2"/>
          <p:cNvSpPr>
            <a:spLocks noGrp="1"/>
          </p:cNvSpPr>
          <p:nvPr>
            <p:ph idx="1"/>
          </p:nvPr>
        </p:nvSpPr>
        <p:spPr/>
        <p:txBody>
          <a:bodyPr/>
          <a:lstStyle/>
          <a:p>
            <a:r>
              <a:rPr lang="en-US" dirty="0"/>
              <a:t>Requirements for computer-based systems change, and the desire to change requirements persists throughout the life of the system</a:t>
            </a:r>
          </a:p>
          <a:p>
            <a:r>
              <a:rPr lang="en-US" dirty="0"/>
              <a:t>Requirements management is a set of activities that help the project team identify, control, and track requirements and changes to requirements at any time as the project proceeds</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13</a:t>
            </a:fld>
            <a:endParaRPr lang="en-US">
              <a:solidFill>
                <a:prstClr val="black">
                  <a:tint val="75000"/>
                </a:prstClr>
              </a:solidFill>
            </a:endParaRPr>
          </a:p>
        </p:txBody>
      </p:sp>
    </p:spTree>
    <p:extLst>
      <p:ext uri="{BB962C8B-B14F-4D97-AF65-F5344CB8AC3E}">
        <p14:creationId xmlns:p14="http://schemas.microsoft.com/office/powerpoint/2010/main" val="10065053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536160656"/>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14</a:t>
            </a:fld>
            <a:endParaRPr lang="en-US">
              <a:solidFill>
                <a:prstClr val="black">
                  <a:tint val="75000"/>
                </a:prstClr>
              </a:solidFill>
            </a:endParaRPr>
          </a:p>
        </p:txBody>
      </p:sp>
    </p:spTree>
    <p:extLst>
      <p:ext uri="{BB962C8B-B14F-4D97-AF65-F5344CB8AC3E}">
        <p14:creationId xmlns:p14="http://schemas.microsoft.com/office/powerpoint/2010/main" val="15079216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Establishing the group work</a:t>
            </a:r>
          </a:p>
        </p:txBody>
      </p:sp>
      <p:sp>
        <p:nvSpPr>
          <p:cNvPr id="7" name="Text Placeholder 6"/>
          <p:cNvSpPr>
            <a:spLocks noGrp="1"/>
          </p:cNvSpPr>
          <p:nvPr>
            <p:ph type="body" idx="1"/>
          </p:nvPr>
        </p:nvSpPr>
        <p:spPr/>
        <p:txBody>
          <a:bodyPr/>
          <a:lstStyle/>
          <a:p>
            <a:r>
              <a:rPr lang="en-US" dirty="0"/>
              <a:t>8.2</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15</a:t>
            </a:fld>
            <a:endParaRPr lang="en-US">
              <a:solidFill>
                <a:prstClr val="black">
                  <a:tint val="75000"/>
                </a:prstClr>
              </a:solidFill>
            </a:endParaRPr>
          </a:p>
        </p:txBody>
      </p:sp>
    </p:spTree>
    <p:extLst>
      <p:ext uri="{BB962C8B-B14F-4D97-AF65-F5344CB8AC3E}">
        <p14:creationId xmlns:p14="http://schemas.microsoft.com/office/powerpoint/2010/main" val="6164235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Establishing the Group work</a:t>
            </a:r>
          </a:p>
        </p:txBody>
      </p:sp>
      <p:sp>
        <p:nvSpPr>
          <p:cNvPr id="3" name="Content Placeholder 2"/>
          <p:cNvSpPr>
            <a:spLocks noGrp="1"/>
          </p:cNvSpPr>
          <p:nvPr>
            <p:ph idx="1"/>
          </p:nvPr>
        </p:nvSpPr>
        <p:spPr/>
        <p:txBody>
          <a:bodyPr>
            <a:noAutofit/>
          </a:bodyPr>
          <a:lstStyle/>
          <a:p>
            <a:pPr>
              <a:lnSpc>
                <a:spcPct val="80000"/>
              </a:lnSpc>
            </a:pPr>
            <a:r>
              <a:rPr lang="en-US" sz="2000" b="1" dirty="0">
                <a:cs typeface="Times New Roman" pitchFamily="18" charset="0"/>
              </a:rPr>
              <a:t>Identify stakeholders</a:t>
            </a:r>
          </a:p>
          <a:p>
            <a:pPr lvl="1">
              <a:lnSpc>
                <a:spcPct val="80000"/>
              </a:lnSpc>
            </a:pPr>
            <a:r>
              <a:rPr lang="en-US" sz="2000" dirty="0">
                <a:cs typeface="Times New Roman" pitchFamily="18" charset="0"/>
              </a:rPr>
              <a:t>Stakeholder can be “anyone who benefits in a direct or indirect way from the system which is being developed”</a:t>
            </a:r>
          </a:p>
          <a:p>
            <a:pPr lvl="1">
              <a:lnSpc>
                <a:spcPct val="80000"/>
              </a:lnSpc>
              <a:buFont typeface="Wingdings" pitchFamily="2" charset="2"/>
              <a:buNone/>
            </a:pPr>
            <a:r>
              <a:rPr lang="en-US" sz="2000" dirty="0">
                <a:cs typeface="Times New Roman" pitchFamily="18" charset="0"/>
              </a:rPr>
              <a:t>Ex. Business manager, project manager, marketing people, software engineer, support engineer, end-users, internal-external customers, consultants, maintenance engineer.</a:t>
            </a:r>
          </a:p>
          <a:p>
            <a:pPr lvl="1">
              <a:lnSpc>
                <a:spcPct val="80000"/>
              </a:lnSpc>
            </a:pPr>
            <a:r>
              <a:rPr lang="en-US" sz="2000" dirty="0">
                <a:cs typeface="Times New Roman" pitchFamily="18" charset="0"/>
              </a:rPr>
              <a:t>Each one of them has different view of the system.</a:t>
            </a:r>
          </a:p>
          <a:p>
            <a:pPr>
              <a:lnSpc>
                <a:spcPct val="80000"/>
              </a:lnSpc>
            </a:pPr>
            <a:r>
              <a:rPr lang="en-US" sz="2000" b="1" dirty="0">
                <a:cs typeface="Times New Roman" pitchFamily="18" charset="0"/>
              </a:rPr>
              <a:t>Recognize multiple points of view</a:t>
            </a:r>
          </a:p>
          <a:p>
            <a:pPr lvl="1">
              <a:lnSpc>
                <a:spcPct val="80000"/>
              </a:lnSpc>
            </a:pPr>
            <a:r>
              <a:rPr lang="en-US" sz="1800" dirty="0">
                <a:cs typeface="Times New Roman" pitchFamily="18" charset="0"/>
              </a:rPr>
              <a:t>Marketing group concern about feature and function to excite potential market. To sell easily in the market.</a:t>
            </a:r>
          </a:p>
          <a:p>
            <a:pPr lvl="1">
              <a:lnSpc>
                <a:spcPct val="80000"/>
              </a:lnSpc>
            </a:pPr>
            <a:r>
              <a:rPr lang="en-US" sz="1800" dirty="0">
                <a:cs typeface="Times New Roman" pitchFamily="18" charset="0"/>
              </a:rPr>
              <a:t>Business manager concern about feature built within budget and will be ready to meet market.</a:t>
            </a:r>
          </a:p>
          <a:p>
            <a:pPr lvl="1">
              <a:lnSpc>
                <a:spcPct val="80000"/>
              </a:lnSpc>
            </a:pPr>
            <a:r>
              <a:rPr lang="en-US" sz="1800" dirty="0">
                <a:cs typeface="Times New Roman" pitchFamily="18" charset="0"/>
              </a:rPr>
              <a:t>End user – Easy to learn and use.</a:t>
            </a:r>
          </a:p>
          <a:p>
            <a:pPr lvl="1">
              <a:lnSpc>
                <a:spcPct val="80000"/>
              </a:lnSpc>
            </a:pPr>
            <a:r>
              <a:rPr lang="en-US" sz="1800" dirty="0">
                <a:cs typeface="Times New Roman" pitchFamily="18" charset="0"/>
              </a:rPr>
              <a:t>SE – product functioning at various infrastructure support.</a:t>
            </a:r>
          </a:p>
          <a:p>
            <a:pPr lvl="1">
              <a:lnSpc>
                <a:spcPct val="80000"/>
              </a:lnSpc>
            </a:pPr>
            <a:r>
              <a:rPr lang="en-US" sz="1800" dirty="0">
                <a:cs typeface="Times New Roman" pitchFamily="18" charset="0"/>
              </a:rPr>
              <a:t>Support engineer – Maintainability of software.</a:t>
            </a:r>
          </a:p>
          <a:p>
            <a:pPr>
              <a:lnSpc>
                <a:spcPct val="80000"/>
              </a:lnSpc>
              <a:buFont typeface="Wingdings" pitchFamily="2" charset="2"/>
              <a:buNone/>
            </a:pPr>
            <a:r>
              <a:rPr lang="en-US" sz="2000" dirty="0">
                <a:cs typeface="Times New Roman" pitchFamily="18" charset="0"/>
              </a:rPr>
              <a:t>Role of RE is to categorize all stakeholder information in a way that there could be no inconsistent or conflict requirement with one another</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16</a:t>
            </a:fld>
            <a:endParaRPr lang="en-US">
              <a:solidFill>
                <a:prstClr val="black">
                  <a:tint val="75000"/>
                </a:prstClr>
              </a:solidFill>
            </a:endParaRPr>
          </a:p>
        </p:txBody>
      </p:sp>
    </p:spTree>
    <p:extLst>
      <p:ext uri="{BB962C8B-B14F-4D97-AF65-F5344CB8AC3E}">
        <p14:creationId xmlns:p14="http://schemas.microsoft.com/office/powerpoint/2010/main" val="8949235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Establishing the Group work</a:t>
            </a:r>
          </a:p>
        </p:txBody>
      </p:sp>
      <p:sp>
        <p:nvSpPr>
          <p:cNvPr id="3" name="Content Placeholder 2"/>
          <p:cNvSpPr>
            <a:spLocks noGrp="1"/>
          </p:cNvSpPr>
          <p:nvPr>
            <p:ph idx="1"/>
          </p:nvPr>
        </p:nvSpPr>
        <p:spPr/>
        <p:txBody>
          <a:bodyPr>
            <a:normAutofit/>
          </a:bodyPr>
          <a:lstStyle/>
          <a:p>
            <a:pPr>
              <a:lnSpc>
                <a:spcPct val="80000"/>
              </a:lnSpc>
            </a:pPr>
            <a:r>
              <a:rPr lang="en-US" sz="2400" b="1" dirty="0">
                <a:cs typeface="Times New Roman" pitchFamily="18" charset="0"/>
              </a:rPr>
              <a:t>Work toward collaboration</a:t>
            </a:r>
          </a:p>
          <a:p>
            <a:pPr lvl="1">
              <a:lnSpc>
                <a:spcPct val="80000"/>
              </a:lnSpc>
            </a:pPr>
            <a:r>
              <a:rPr lang="en-US" sz="2000" dirty="0">
                <a:cs typeface="Times New Roman" pitchFamily="18" charset="0"/>
              </a:rPr>
              <a:t>RE identify areas of commonality (i.e. Agreed requirement) and areas of conflict or inconsistency.</a:t>
            </a:r>
          </a:p>
          <a:p>
            <a:pPr lvl="1">
              <a:lnSpc>
                <a:spcPct val="80000"/>
              </a:lnSpc>
            </a:pPr>
            <a:r>
              <a:rPr lang="en-US" sz="2000" dirty="0">
                <a:cs typeface="Times New Roman" pitchFamily="18" charset="0"/>
              </a:rPr>
              <a:t>It does not mean requirement defined by committee. It may happen that they provide just view of their requirement.</a:t>
            </a:r>
          </a:p>
          <a:p>
            <a:pPr lvl="1">
              <a:lnSpc>
                <a:spcPct val="80000"/>
              </a:lnSpc>
            </a:pPr>
            <a:r>
              <a:rPr lang="en-US" sz="2000" dirty="0">
                <a:cs typeface="Times New Roman" pitchFamily="18" charset="0"/>
              </a:rPr>
              <a:t>Business manager or senior technologist may make final decision.</a:t>
            </a:r>
          </a:p>
          <a:p>
            <a:pPr>
              <a:lnSpc>
                <a:spcPct val="80000"/>
              </a:lnSpc>
            </a:pPr>
            <a:r>
              <a:rPr lang="en-US" sz="2400" b="1" dirty="0">
                <a:cs typeface="Times New Roman" pitchFamily="18" charset="0"/>
              </a:rPr>
              <a:t>Asking the first questions</a:t>
            </a:r>
            <a:endParaRPr lang="en-US" sz="2400" b="1" dirty="0">
              <a:cs typeface="Times New Roman" pitchFamily="18" charset="0"/>
              <a:sym typeface="Symbol" pitchFamily="18" charset="2"/>
            </a:endParaRPr>
          </a:p>
          <a:p>
            <a:pPr lvl="1">
              <a:lnSpc>
                <a:spcPct val="80000"/>
              </a:lnSpc>
            </a:pPr>
            <a:r>
              <a:rPr lang="en-US" sz="2400" dirty="0">
                <a:cs typeface="Times New Roman" pitchFamily="18" charset="0"/>
              </a:rPr>
              <a:t>Who is behind the request for this work?</a:t>
            </a:r>
          </a:p>
          <a:p>
            <a:pPr lvl="1">
              <a:lnSpc>
                <a:spcPct val="80000"/>
              </a:lnSpc>
            </a:pPr>
            <a:r>
              <a:rPr lang="en-US" sz="2400" dirty="0">
                <a:cs typeface="Times New Roman" pitchFamily="18" charset="0"/>
              </a:rPr>
              <a:t>Who will use the solution?</a:t>
            </a:r>
          </a:p>
          <a:p>
            <a:pPr lvl="1">
              <a:lnSpc>
                <a:spcPct val="80000"/>
              </a:lnSpc>
            </a:pPr>
            <a:r>
              <a:rPr lang="en-US" sz="2400" dirty="0">
                <a:cs typeface="Times New Roman" pitchFamily="18" charset="0"/>
              </a:rPr>
              <a:t>What will be the economic benefit of a successful solution</a:t>
            </a:r>
          </a:p>
          <a:p>
            <a:pPr lvl="1">
              <a:lnSpc>
                <a:spcPct val="80000"/>
              </a:lnSpc>
            </a:pPr>
            <a:r>
              <a:rPr lang="en-US" sz="2400" dirty="0">
                <a:cs typeface="Times New Roman" pitchFamily="18" charset="0"/>
              </a:rPr>
              <a:t>Is there another source for the solution that you need?</a:t>
            </a:r>
            <a:endParaRPr lang="en-US" sz="2000" dirty="0"/>
          </a:p>
          <a:p>
            <a:pPr>
              <a:lnSpc>
                <a:spcPct val="80000"/>
              </a:lnSpc>
              <a:buFont typeface="Wingdings" pitchFamily="2" charset="2"/>
              <a:buNone/>
            </a:pPr>
            <a:r>
              <a:rPr lang="en-US" sz="2400" dirty="0"/>
              <a:t>These questions will help – stakeholder interest in the software &amp; measurable benefit of successful implementation</a:t>
            </a:r>
            <a:endParaRPr lang="en-US" sz="2800" dirty="0">
              <a:cs typeface="Times New Roman" pitchFamily="18" charset="0"/>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17</a:t>
            </a:fld>
            <a:endParaRPr lang="en-US">
              <a:solidFill>
                <a:prstClr val="black">
                  <a:tint val="75000"/>
                </a:prstClr>
              </a:solidFill>
            </a:endParaRPr>
          </a:p>
        </p:txBody>
      </p:sp>
    </p:spTree>
    <p:extLst>
      <p:ext uri="{BB962C8B-B14F-4D97-AF65-F5344CB8AC3E}">
        <p14:creationId xmlns:p14="http://schemas.microsoft.com/office/powerpoint/2010/main" val="12564257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a:t>Asking the question</a:t>
            </a:r>
          </a:p>
        </p:txBody>
      </p:sp>
      <p:sp>
        <p:nvSpPr>
          <p:cNvPr id="23555" name="Rectangle 3"/>
          <p:cNvSpPr>
            <a:spLocks noGrp="1" noChangeArrowheads="1"/>
          </p:cNvSpPr>
          <p:nvPr>
            <p:ph type="body" idx="1"/>
          </p:nvPr>
        </p:nvSpPr>
        <p:spPr/>
        <p:txBody>
          <a:bodyPr>
            <a:noAutofit/>
          </a:bodyPr>
          <a:lstStyle/>
          <a:p>
            <a:r>
              <a:rPr lang="en-US" sz="2400" dirty="0"/>
              <a:t>Next set of questions – better  understanding of the problem.</a:t>
            </a:r>
          </a:p>
          <a:p>
            <a:pPr lvl="1"/>
            <a:r>
              <a:rPr lang="en-US" sz="2400" dirty="0"/>
              <a:t>What business problem (s) will this solution address?</a:t>
            </a:r>
          </a:p>
          <a:p>
            <a:pPr lvl="1"/>
            <a:r>
              <a:rPr lang="en-US" sz="2400" dirty="0"/>
              <a:t>Describe business environment in which the solution will be used?</a:t>
            </a:r>
          </a:p>
          <a:p>
            <a:pPr lvl="1"/>
            <a:r>
              <a:rPr lang="en-US" sz="2400" dirty="0"/>
              <a:t>Will performance or productivity issues affect the solution is approached?</a:t>
            </a:r>
          </a:p>
          <a:p>
            <a:r>
              <a:rPr lang="en-US" sz="2400" dirty="0"/>
              <a:t>Final set of questions – Effectiveness of communication</a:t>
            </a:r>
          </a:p>
          <a:p>
            <a:pPr lvl="1"/>
            <a:r>
              <a:rPr lang="en-US" sz="2400" dirty="0"/>
              <a:t>Are my questions relevant to the problem?</a:t>
            </a:r>
          </a:p>
          <a:p>
            <a:pPr lvl="1"/>
            <a:r>
              <a:rPr lang="en-US" sz="2400" dirty="0"/>
              <a:t>Am I asking too many questions?</a:t>
            </a:r>
          </a:p>
          <a:p>
            <a:pPr lvl="1"/>
            <a:r>
              <a:rPr lang="en-US" sz="2400" dirty="0"/>
              <a:t>Can anyone else provide additional information?</a:t>
            </a:r>
          </a:p>
          <a:p>
            <a:pPr lvl="1"/>
            <a:r>
              <a:rPr lang="en-US" sz="2400" dirty="0"/>
              <a:t>Should I be asking you anything else?</a:t>
            </a:r>
          </a:p>
        </p:txBody>
      </p:sp>
      <p:sp>
        <p:nvSpPr>
          <p:cNvPr id="23556" name="Slide Number Placeholder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eaLnBrk="0" fontAlgn="base" hangingPunct="0">
              <a:spcBef>
                <a:spcPct val="0"/>
              </a:spcBef>
              <a:spcAft>
                <a:spcPct val="0"/>
              </a:spcAft>
              <a:defRPr>
                <a:solidFill>
                  <a:schemeClr val="tx1"/>
                </a:solidFill>
                <a:latin typeface="Verdana" pitchFamily="34" charset="0"/>
              </a:defRPr>
            </a:lvl6pPr>
            <a:lvl7pPr marL="2971800" indent="-228600" eaLnBrk="0" fontAlgn="base" hangingPunct="0">
              <a:spcBef>
                <a:spcPct val="0"/>
              </a:spcBef>
              <a:spcAft>
                <a:spcPct val="0"/>
              </a:spcAft>
              <a:defRPr>
                <a:solidFill>
                  <a:schemeClr val="tx1"/>
                </a:solidFill>
                <a:latin typeface="Verdana" pitchFamily="34" charset="0"/>
              </a:defRPr>
            </a:lvl7pPr>
            <a:lvl8pPr marL="3429000" indent="-228600" eaLnBrk="0" fontAlgn="base" hangingPunct="0">
              <a:spcBef>
                <a:spcPct val="0"/>
              </a:spcBef>
              <a:spcAft>
                <a:spcPct val="0"/>
              </a:spcAft>
              <a:defRPr>
                <a:solidFill>
                  <a:schemeClr val="tx1"/>
                </a:solidFill>
                <a:latin typeface="Verdana" pitchFamily="34" charset="0"/>
              </a:defRPr>
            </a:lvl8pPr>
            <a:lvl9pPr marL="3886200" indent="-228600" eaLnBrk="0" fontAlgn="base" hangingPunct="0">
              <a:spcBef>
                <a:spcPct val="0"/>
              </a:spcBef>
              <a:spcAft>
                <a:spcPct val="0"/>
              </a:spcAft>
              <a:defRPr>
                <a:solidFill>
                  <a:schemeClr val="tx1"/>
                </a:solidFill>
                <a:latin typeface="Verdana" pitchFamily="34" charset="0"/>
              </a:defRPr>
            </a:lvl9pPr>
          </a:lstStyle>
          <a:p>
            <a:fld id="{73FBC3F7-F8C8-448F-B3F8-6BB2AE463A1C}" type="slidenum">
              <a:rPr lang="en-US"/>
              <a:pPr/>
              <a:t>18</a:t>
            </a:fld>
            <a:endParaRPr lang="en-US"/>
          </a:p>
        </p:txBody>
      </p:sp>
      <p:sp>
        <p:nvSpPr>
          <p:cNvPr id="2" name="Footer Placeholder 1"/>
          <p:cNvSpPr>
            <a:spLocks noGrp="1"/>
          </p:cNvSpPr>
          <p:nvPr>
            <p:ph type="ftr" sz="quarter" idx="11"/>
          </p:nvPr>
        </p:nvSpPr>
        <p:spPr/>
        <p:txBody>
          <a:bodyPr/>
          <a:lstStyle/>
          <a:p>
            <a:endParaRPr lang="en-US">
              <a:solidFill>
                <a:prstClr val="black">
                  <a:tint val="75000"/>
                </a:prstClr>
              </a:solidFill>
            </a:endParaRPr>
          </a:p>
        </p:txBody>
      </p:sp>
    </p:spTree>
    <p:extLst>
      <p:ext uri="{BB962C8B-B14F-4D97-AF65-F5344CB8AC3E}">
        <p14:creationId xmlns:p14="http://schemas.microsoft.com/office/powerpoint/2010/main" val="10116951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Eliciting Requirement</a:t>
            </a:r>
          </a:p>
        </p:txBody>
      </p:sp>
      <p:sp>
        <p:nvSpPr>
          <p:cNvPr id="7" name="Text Placeholder 6"/>
          <p:cNvSpPr>
            <a:spLocks noGrp="1"/>
          </p:cNvSpPr>
          <p:nvPr>
            <p:ph type="body" idx="1"/>
          </p:nvPr>
        </p:nvSpPr>
        <p:spPr/>
        <p:txBody>
          <a:bodyPr/>
          <a:lstStyle/>
          <a:p>
            <a:r>
              <a:rPr lang="en-US" dirty="0"/>
              <a:t>8.3</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19</a:t>
            </a:fld>
            <a:endParaRPr lang="en-US">
              <a:solidFill>
                <a:prstClr val="black">
                  <a:tint val="75000"/>
                </a:prstClr>
              </a:solidFill>
            </a:endParaRPr>
          </a:p>
        </p:txBody>
      </p:sp>
    </p:spTree>
    <p:extLst>
      <p:ext uri="{BB962C8B-B14F-4D97-AF65-F5344CB8AC3E}">
        <p14:creationId xmlns:p14="http://schemas.microsoft.com/office/powerpoint/2010/main" val="12036601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2</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104767333"/>
              </p:ext>
            </p:extLst>
          </p:nvPr>
        </p:nvGraphicFramePr>
        <p:xfrm>
          <a:off x="609600" y="1600200"/>
          <a:ext cx="10969626" cy="370840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xmlns="" val="20000"/>
                    </a:ext>
                  </a:extLst>
                </a:gridCol>
                <a:gridCol w="5484813">
                  <a:extLst>
                    <a:ext uri="{9D8B030D-6E8A-4147-A177-3AD203B41FA5}">
                      <a16:colId xmlns:a16="http://schemas.microsoft.com/office/drawing/2014/main" xmlns=""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xmlns="" val="10000"/>
                  </a:ext>
                </a:extLst>
              </a:tr>
              <a:tr h="370840">
                <a:tc>
                  <a:txBody>
                    <a:bodyPr/>
                    <a:lstStyle/>
                    <a:p>
                      <a:pPr eaLnBrk="1" hangingPunct="1"/>
                      <a:r>
                        <a:rPr lang="en-US" sz="1800" dirty="0"/>
                        <a:t>Requirements Engineering</a:t>
                      </a:r>
                    </a:p>
                  </a:txBody>
                  <a:tcPr/>
                </a:tc>
                <a:tc>
                  <a:txBody>
                    <a:bodyPr/>
                    <a:lstStyle/>
                    <a:p>
                      <a:r>
                        <a:rPr lang="en-US" baseline="0" dirty="0"/>
                        <a:t>8.1</a:t>
                      </a:r>
                      <a:endParaRPr lang="en-US" dirty="0"/>
                    </a:p>
                  </a:txBody>
                  <a:tcPr/>
                </a:tc>
                <a:extLst>
                  <a:ext uri="{0D108BD9-81ED-4DB2-BD59-A6C34878D82A}">
                    <a16:rowId xmlns:a16="http://schemas.microsoft.com/office/drawing/2014/main" xmlns=""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Establishing the Group</a:t>
                      </a:r>
                      <a:r>
                        <a:rPr lang="en-US" sz="1800" baseline="0" dirty="0"/>
                        <a:t> Work</a:t>
                      </a:r>
                      <a:endParaRPr lang="en-US" sz="1800" dirty="0"/>
                    </a:p>
                  </a:txBody>
                  <a:tcPr/>
                </a:tc>
                <a:tc>
                  <a:txBody>
                    <a:bodyPr/>
                    <a:lstStyle/>
                    <a:p>
                      <a:r>
                        <a:rPr lang="en-US" dirty="0"/>
                        <a:t>8.2</a:t>
                      </a:r>
                    </a:p>
                  </a:txBody>
                  <a:tcPr/>
                </a:tc>
                <a:extLst>
                  <a:ext uri="{0D108BD9-81ED-4DB2-BD59-A6C34878D82A}">
                    <a16:rowId xmlns:a16="http://schemas.microsoft.com/office/drawing/2014/main" xmlns=""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Eliciting</a:t>
                      </a:r>
                      <a:r>
                        <a:rPr lang="en-US" sz="1800" baseline="0" dirty="0"/>
                        <a:t> Requirements</a:t>
                      </a:r>
                      <a:endParaRPr lang="en-US" sz="1800" dirty="0"/>
                    </a:p>
                  </a:txBody>
                  <a:tcPr/>
                </a:tc>
                <a:tc>
                  <a:txBody>
                    <a:bodyPr/>
                    <a:lstStyle/>
                    <a:p>
                      <a:r>
                        <a:rPr lang="en-US" dirty="0"/>
                        <a:t>8.3</a:t>
                      </a:r>
                    </a:p>
                  </a:txBody>
                  <a:tcPr/>
                </a:tc>
                <a:extLst>
                  <a:ext uri="{0D108BD9-81ED-4DB2-BD59-A6C34878D82A}">
                    <a16:rowId xmlns:a16="http://schemas.microsoft.com/office/drawing/2014/main" xmlns=""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Developing Use cases</a:t>
                      </a:r>
                    </a:p>
                  </a:txBody>
                  <a:tcPr/>
                </a:tc>
                <a:tc>
                  <a:txBody>
                    <a:bodyPr/>
                    <a:lstStyle/>
                    <a:p>
                      <a:r>
                        <a:rPr lang="en-US" dirty="0"/>
                        <a:t>8.4</a:t>
                      </a:r>
                    </a:p>
                  </a:txBody>
                  <a:tcPr/>
                </a:tc>
                <a:extLst>
                  <a:ext uri="{0D108BD9-81ED-4DB2-BD59-A6C34878D82A}">
                    <a16:rowId xmlns:a16="http://schemas.microsoft.com/office/drawing/2014/main" xmlns=""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Building the Analysis Model</a:t>
                      </a:r>
                    </a:p>
                  </a:txBody>
                  <a:tcPr/>
                </a:tc>
                <a:tc>
                  <a:txBody>
                    <a:bodyPr/>
                    <a:lstStyle/>
                    <a:p>
                      <a:r>
                        <a:rPr lang="en-US" dirty="0"/>
                        <a:t>8.5</a:t>
                      </a:r>
                    </a:p>
                  </a:txBody>
                  <a:tcPr/>
                </a:tc>
                <a:extLst>
                  <a:ext uri="{0D108BD9-81ED-4DB2-BD59-A6C34878D82A}">
                    <a16:rowId xmlns:a16="http://schemas.microsoft.com/office/drawing/2014/main" xmlns="" val="1000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xmlns=""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xmlns="" val="100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xmlns="" val="10008"/>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xmlns="" val="10009"/>
                  </a:ext>
                </a:extLst>
              </a:tr>
            </a:tbl>
          </a:graphicData>
        </a:graphic>
      </p:graphicFrame>
      <p:sp>
        <p:nvSpPr>
          <p:cNvPr id="2" name="Footer Placeholder 1"/>
          <p:cNvSpPr>
            <a:spLocks noGrp="1"/>
          </p:cNvSpPr>
          <p:nvPr>
            <p:ph type="ftr" sz="quarter" idx="11"/>
          </p:nvPr>
        </p:nvSpPr>
        <p:spPr/>
        <p:txBody>
          <a:bodyPr/>
          <a:lstStyle/>
          <a:p>
            <a:endParaRPr lang="en-US">
              <a:solidFill>
                <a:prstClr val="black">
                  <a:tint val="75000"/>
                </a:prstClr>
              </a:solidFill>
            </a:endParaRPr>
          </a:p>
        </p:txBody>
      </p:sp>
    </p:spTree>
    <p:extLst>
      <p:ext uri="{BB962C8B-B14F-4D97-AF65-F5344CB8AC3E}">
        <p14:creationId xmlns:p14="http://schemas.microsoft.com/office/powerpoint/2010/main" val="94891397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a:t>Eliciting Requirement</a:t>
            </a:r>
          </a:p>
        </p:txBody>
      </p:sp>
      <p:sp>
        <p:nvSpPr>
          <p:cNvPr id="24579" name="Rectangle 3"/>
          <p:cNvSpPr>
            <a:spLocks noGrp="1" noChangeArrowheads="1"/>
          </p:cNvSpPr>
          <p:nvPr>
            <p:ph type="body" idx="1"/>
          </p:nvPr>
        </p:nvSpPr>
        <p:spPr/>
        <p:txBody>
          <a:bodyPr/>
          <a:lstStyle/>
          <a:p>
            <a:pPr>
              <a:buFont typeface="Wingdings" pitchFamily="2" charset="2"/>
              <a:buNone/>
            </a:pPr>
            <a:r>
              <a:rPr lang="en-US"/>
              <a:t>Approach for eliciting requirement:</a:t>
            </a:r>
          </a:p>
          <a:p>
            <a:r>
              <a:rPr lang="en-US"/>
              <a:t>Collaborative Requirements Gathering</a:t>
            </a:r>
          </a:p>
          <a:p>
            <a:r>
              <a:rPr lang="en-US"/>
              <a:t>Quality Function Deployment</a:t>
            </a:r>
          </a:p>
          <a:p>
            <a:r>
              <a:rPr lang="en-US"/>
              <a:t>User Scenarios</a:t>
            </a:r>
          </a:p>
          <a:p>
            <a:r>
              <a:rPr lang="en-US"/>
              <a:t>Elicitation Work Products</a:t>
            </a:r>
          </a:p>
          <a:p>
            <a:endParaRPr lang="en-US"/>
          </a:p>
        </p:txBody>
      </p:sp>
      <p:sp>
        <p:nvSpPr>
          <p:cNvPr id="24580" name="Slide Number Placeholder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eaLnBrk="0" fontAlgn="base" hangingPunct="0">
              <a:spcBef>
                <a:spcPct val="0"/>
              </a:spcBef>
              <a:spcAft>
                <a:spcPct val="0"/>
              </a:spcAft>
              <a:defRPr>
                <a:solidFill>
                  <a:schemeClr val="tx1"/>
                </a:solidFill>
                <a:latin typeface="Verdana" pitchFamily="34" charset="0"/>
              </a:defRPr>
            </a:lvl6pPr>
            <a:lvl7pPr marL="2971800" indent="-228600" eaLnBrk="0" fontAlgn="base" hangingPunct="0">
              <a:spcBef>
                <a:spcPct val="0"/>
              </a:spcBef>
              <a:spcAft>
                <a:spcPct val="0"/>
              </a:spcAft>
              <a:defRPr>
                <a:solidFill>
                  <a:schemeClr val="tx1"/>
                </a:solidFill>
                <a:latin typeface="Verdana" pitchFamily="34" charset="0"/>
              </a:defRPr>
            </a:lvl7pPr>
            <a:lvl8pPr marL="3429000" indent="-228600" eaLnBrk="0" fontAlgn="base" hangingPunct="0">
              <a:spcBef>
                <a:spcPct val="0"/>
              </a:spcBef>
              <a:spcAft>
                <a:spcPct val="0"/>
              </a:spcAft>
              <a:defRPr>
                <a:solidFill>
                  <a:schemeClr val="tx1"/>
                </a:solidFill>
                <a:latin typeface="Verdana" pitchFamily="34" charset="0"/>
              </a:defRPr>
            </a:lvl8pPr>
            <a:lvl9pPr marL="3886200" indent="-228600" eaLnBrk="0" fontAlgn="base" hangingPunct="0">
              <a:spcBef>
                <a:spcPct val="0"/>
              </a:spcBef>
              <a:spcAft>
                <a:spcPct val="0"/>
              </a:spcAft>
              <a:defRPr>
                <a:solidFill>
                  <a:schemeClr val="tx1"/>
                </a:solidFill>
                <a:latin typeface="Verdana" pitchFamily="34" charset="0"/>
              </a:defRPr>
            </a:lvl9pPr>
          </a:lstStyle>
          <a:p>
            <a:fld id="{9CEB531B-808D-4DFE-AA3F-4E5DB4E6D947}" type="slidenum">
              <a:rPr lang="en-US"/>
              <a:pPr/>
              <a:t>20</a:t>
            </a:fld>
            <a:endParaRPr lang="en-US"/>
          </a:p>
        </p:txBody>
      </p:sp>
      <p:sp>
        <p:nvSpPr>
          <p:cNvPr id="2" name="Footer Placeholder 1"/>
          <p:cNvSpPr>
            <a:spLocks noGrp="1"/>
          </p:cNvSpPr>
          <p:nvPr>
            <p:ph type="ftr" sz="quarter" idx="11"/>
          </p:nvPr>
        </p:nvSpPr>
        <p:spPr/>
        <p:txBody>
          <a:bodyPr/>
          <a:lstStyle/>
          <a:p>
            <a:endParaRPr lang="en-US">
              <a:solidFill>
                <a:prstClr val="black">
                  <a:tint val="75000"/>
                </a:prstClr>
              </a:solidFill>
            </a:endParaRPr>
          </a:p>
        </p:txBody>
      </p:sp>
    </p:spTree>
    <p:extLst>
      <p:ext uri="{BB962C8B-B14F-4D97-AF65-F5344CB8AC3E}">
        <p14:creationId xmlns:p14="http://schemas.microsoft.com/office/powerpoint/2010/main" val="233762079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sz="3400"/>
              <a:t>Collaborative Requirement Gathering</a:t>
            </a:r>
          </a:p>
        </p:txBody>
      </p:sp>
      <p:sp>
        <p:nvSpPr>
          <p:cNvPr id="25603" name="Rectangle 3"/>
          <p:cNvSpPr>
            <a:spLocks noGrp="1" noChangeArrowheads="1"/>
          </p:cNvSpPr>
          <p:nvPr>
            <p:ph type="body" idx="1"/>
          </p:nvPr>
        </p:nvSpPr>
        <p:spPr/>
        <p:txBody>
          <a:bodyPr numCol="2">
            <a:normAutofit fontScale="70000" lnSpcReduction="20000"/>
          </a:bodyPr>
          <a:lstStyle/>
          <a:p>
            <a:pPr>
              <a:lnSpc>
                <a:spcPct val="124000"/>
              </a:lnSpc>
              <a:spcBef>
                <a:spcPts val="0"/>
              </a:spcBef>
            </a:pPr>
            <a:r>
              <a:rPr lang="en-US" altLang="zh-CN" sz="2800" dirty="0">
                <a:ea typeface="宋体" pitchFamily="2" charset="-122"/>
              </a:rPr>
              <a:t>Meetings are attended by all interested stakeholders.</a:t>
            </a:r>
          </a:p>
          <a:p>
            <a:pPr>
              <a:lnSpc>
                <a:spcPct val="124000"/>
              </a:lnSpc>
              <a:spcBef>
                <a:spcPts val="0"/>
              </a:spcBef>
            </a:pPr>
            <a:r>
              <a:rPr lang="en-US" altLang="zh-CN" sz="2800" dirty="0">
                <a:ea typeface="宋体" pitchFamily="2" charset="-122"/>
              </a:rPr>
              <a:t>Rules established for preparation and participation.</a:t>
            </a:r>
          </a:p>
          <a:p>
            <a:pPr>
              <a:lnSpc>
                <a:spcPct val="124000"/>
              </a:lnSpc>
              <a:spcBef>
                <a:spcPts val="0"/>
              </a:spcBef>
            </a:pPr>
            <a:r>
              <a:rPr lang="en-US" altLang="zh-CN" sz="2800" dirty="0">
                <a:ea typeface="宋体" pitchFamily="2" charset="-122"/>
              </a:rPr>
              <a:t>Agenda should be formal enough to cover all important points, but informal enough to encourage the free flow of ideas.</a:t>
            </a:r>
          </a:p>
          <a:p>
            <a:pPr>
              <a:lnSpc>
                <a:spcPct val="124000"/>
              </a:lnSpc>
              <a:spcBef>
                <a:spcPts val="0"/>
              </a:spcBef>
            </a:pPr>
            <a:r>
              <a:rPr lang="en-US" altLang="zh-CN" sz="2800" dirty="0">
                <a:ea typeface="宋体" pitchFamily="2" charset="-122"/>
              </a:rPr>
              <a:t>A facilitator controls the meeting.</a:t>
            </a:r>
          </a:p>
          <a:p>
            <a:pPr>
              <a:lnSpc>
                <a:spcPct val="124000"/>
              </a:lnSpc>
              <a:spcBef>
                <a:spcPts val="0"/>
              </a:spcBef>
            </a:pPr>
            <a:r>
              <a:rPr lang="en-US" altLang="zh-CN" sz="2800" dirty="0">
                <a:ea typeface="宋体" pitchFamily="2" charset="-122"/>
              </a:rPr>
              <a:t>A definition mechanism (blackboard, flip charts, etc.) is used.</a:t>
            </a:r>
          </a:p>
          <a:p>
            <a:pPr>
              <a:lnSpc>
                <a:spcPct val="124000"/>
              </a:lnSpc>
              <a:spcBef>
                <a:spcPts val="0"/>
              </a:spcBef>
            </a:pPr>
            <a:r>
              <a:rPr lang="en-US" altLang="zh-CN" sz="2800" dirty="0">
                <a:ea typeface="宋体" pitchFamily="2" charset="-122"/>
              </a:rPr>
              <a:t>During the meeting:</a:t>
            </a:r>
          </a:p>
          <a:p>
            <a:pPr lvl="1">
              <a:lnSpc>
                <a:spcPct val="124000"/>
              </a:lnSpc>
              <a:spcBef>
                <a:spcPts val="0"/>
              </a:spcBef>
            </a:pPr>
            <a:r>
              <a:rPr lang="en-US" altLang="zh-CN" dirty="0">
                <a:ea typeface="宋体" pitchFamily="2" charset="-122"/>
              </a:rPr>
              <a:t>The problem is identified.</a:t>
            </a:r>
          </a:p>
          <a:p>
            <a:pPr lvl="1">
              <a:lnSpc>
                <a:spcPct val="124000"/>
              </a:lnSpc>
              <a:spcBef>
                <a:spcPts val="0"/>
              </a:spcBef>
            </a:pPr>
            <a:r>
              <a:rPr lang="en-US" altLang="zh-CN" dirty="0">
                <a:ea typeface="宋体" pitchFamily="2" charset="-122"/>
              </a:rPr>
              <a:t>Elements of the solution are proposed.</a:t>
            </a:r>
          </a:p>
          <a:p>
            <a:pPr lvl="1">
              <a:lnSpc>
                <a:spcPct val="124000"/>
              </a:lnSpc>
              <a:spcBef>
                <a:spcPts val="0"/>
              </a:spcBef>
            </a:pPr>
            <a:r>
              <a:rPr lang="en-US" altLang="zh-CN" dirty="0">
                <a:ea typeface="宋体" pitchFamily="2" charset="-122"/>
              </a:rPr>
              <a:t>Different approaches are negotiated.</a:t>
            </a:r>
          </a:p>
          <a:p>
            <a:pPr lvl="1">
              <a:lnSpc>
                <a:spcPct val="124000"/>
              </a:lnSpc>
              <a:spcBef>
                <a:spcPts val="0"/>
              </a:spcBef>
            </a:pPr>
            <a:r>
              <a:rPr lang="en-US" altLang="zh-CN" dirty="0">
                <a:ea typeface="宋体" pitchFamily="2" charset="-122"/>
              </a:rPr>
              <a:t>A preliminary set of solution requirements are obtained.</a:t>
            </a:r>
          </a:p>
          <a:p>
            <a:pPr lvl="1">
              <a:lnSpc>
                <a:spcPct val="124000"/>
              </a:lnSpc>
              <a:spcBef>
                <a:spcPts val="0"/>
              </a:spcBef>
            </a:pPr>
            <a:r>
              <a:rPr lang="en-US" altLang="zh-CN" dirty="0">
                <a:ea typeface="宋体" pitchFamily="2" charset="-122"/>
              </a:rPr>
              <a:t>The atmosphere is collaborative and non-threatening. </a:t>
            </a:r>
          </a:p>
          <a:p>
            <a:pPr>
              <a:lnSpc>
                <a:spcPct val="124000"/>
              </a:lnSpc>
              <a:spcBef>
                <a:spcPts val="0"/>
              </a:spcBef>
            </a:pPr>
            <a:r>
              <a:rPr lang="en-US" dirty="0"/>
              <a:t>Flow of event – Outline the sequence of events occurs 	</a:t>
            </a:r>
          </a:p>
          <a:p>
            <a:pPr lvl="1">
              <a:lnSpc>
                <a:spcPct val="124000"/>
              </a:lnSpc>
              <a:spcBef>
                <a:spcPts val="0"/>
              </a:spcBef>
            </a:pPr>
            <a:r>
              <a:rPr lang="en-US" dirty="0"/>
              <a:t>Requirement  gathering meeting ( initial meeting)</a:t>
            </a:r>
          </a:p>
          <a:p>
            <a:pPr lvl="1">
              <a:lnSpc>
                <a:spcPct val="124000"/>
              </a:lnSpc>
              <a:spcBef>
                <a:spcPts val="0"/>
              </a:spcBef>
            </a:pPr>
            <a:r>
              <a:rPr lang="en-US" dirty="0"/>
              <a:t>During meeting</a:t>
            </a:r>
          </a:p>
          <a:p>
            <a:pPr lvl="1">
              <a:lnSpc>
                <a:spcPct val="124000"/>
              </a:lnSpc>
              <a:spcBef>
                <a:spcPts val="0"/>
              </a:spcBef>
            </a:pPr>
            <a:r>
              <a:rPr lang="en-US" dirty="0"/>
              <a:t>Follow the meeting.</a:t>
            </a:r>
            <a:endParaRPr lang="en-US" sz="1700" dirty="0"/>
          </a:p>
        </p:txBody>
      </p:sp>
      <p:sp>
        <p:nvSpPr>
          <p:cNvPr id="25604" name="Slide Number Placeholder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eaLnBrk="0" fontAlgn="base" hangingPunct="0">
              <a:spcBef>
                <a:spcPct val="0"/>
              </a:spcBef>
              <a:spcAft>
                <a:spcPct val="0"/>
              </a:spcAft>
              <a:defRPr>
                <a:solidFill>
                  <a:schemeClr val="tx1"/>
                </a:solidFill>
                <a:latin typeface="Verdana" pitchFamily="34" charset="0"/>
              </a:defRPr>
            </a:lvl6pPr>
            <a:lvl7pPr marL="2971800" indent="-228600" eaLnBrk="0" fontAlgn="base" hangingPunct="0">
              <a:spcBef>
                <a:spcPct val="0"/>
              </a:spcBef>
              <a:spcAft>
                <a:spcPct val="0"/>
              </a:spcAft>
              <a:defRPr>
                <a:solidFill>
                  <a:schemeClr val="tx1"/>
                </a:solidFill>
                <a:latin typeface="Verdana" pitchFamily="34" charset="0"/>
              </a:defRPr>
            </a:lvl7pPr>
            <a:lvl8pPr marL="3429000" indent="-228600" eaLnBrk="0" fontAlgn="base" hangingPunct="0">
              <a:spcBef>
                <a:spcPct val="0"/>
              </a:spcBef>
              <a:spcAft>
                <a:spcPct val="0"/>
              </a:spcAft>
              <a:defRPr>
                <a:solidFill>
                  <a:schemeClr val="tx1"/>
                </a:solidFill>
                <a:latin typeface="Verdana" pitchFamily="34" charset="0"/>
              </a:defRPr>
            </a:lvl8pPr>
            <a:lvl9pPr marL="3886200" indent="-228600" eaLnBrk="0" fontAlgn="base" hangingPunct="0">
              <a:spcBef>
                <a:spcPct val="0"/>
              </a:spcBef>
              <a:spcAft>
                <a:spcPct val="0"/>
              </a:spcAft>
              <a:defRPr>
                <a:solidFill>
                  <a:schemeClr val="tx1"/>
                </a:solidFill>
                <a:latin typeface="Verdana" pitchFamily="34" charset="0"/>
              </a:defRPr>
            </a:lvl9pPr>
          </a:lstStyle>
          <a:p>
            <a:fld id="{7F272F37-14F6-4828-90B7-289E880D26EF}" type="slidenum">
              <a:rPr lang="en-US"/>
              <a:pPr/>
              <a:t>21</a:t>
            </a:fld>
            <a:endParaRPr lang="en-US"/>
          </a:p>
        </p:txBody>
      </p:sp>
      <p:sp>
        <p:nvSpPr>
          <p:cNvPr id="2" name="Footer Placeholder 1"/>
          <p:cNvSpPr>
            <a:spLocks noGrp="1"/>
          </p:cNvSpPr>
          <p:nvPr>
            <p:ph type="ftr" sz="quarter" idx="11"/>
          </p:nvPr>
        </p:nvSpPr>
        <p:spPr/>
        <p:txBody>
          <a:bodyPr/>
          <a:lstStyle/>
          <a:p>
            <a:endParaRPr lang="en-US">
              <a:solidFill>
                <a:prstClr val="black">
                  <a:tint val="75000"/>
                </a:prstClr>
              </a:solidFill>
            </a:endParaRPr>
          </a:p>
        </p:txBody>
      </p:sp>
    </p:spTree>
    <p:extLst>
      <p:ext uri="{BB962C8B-B14F-4D97-AF65-F5344CB8AC3E}">
        <p14:creationId xmlns:p14="http://schemas.microsoft.com/office/powerpoint/2010/main" val="22245584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sz="3400"/>
              <a:t>Collaborative requirement gathering (contd.)</a:t>
            </a:r>
          </a:p>
        </p:txBody>
      </p:sp>
      <p:sp>
        <p:nvSpPr>
          <p:cNvPr id="26627" name="Rectangle 3"/>
          <p:cNvSpPr>
            <a:spLocks noGrp="1" noChangeArrowheads="1"/>
          </p:cNvSpPr>
          <p:nvPr>
            <p:ph type="body" idx="1"/>
          </p:nvPr>
        </p:nvSpPr>
        <p:spPr/>
        <p:txBody>
          <a:bodyPr>
            <a:normAutofit lnSpcReduction="10000"/>
          </a:bodyPr>
          <a:lstStyle/>
          <a:p>
            <a:pPr>
              <a:lnSpc>
                <a:spcPct val="80000"/>
              </a:lnSpc>
            </a:pPr>
            <a:r>
              <a:rPr lang="en-US" sz="2400" dirty="0"/>
              <a:t>In initial meeting, distribute “Product request” (defined by stakeholder) to all attendee. </a:t>
            </a:r>
          </a:p>
          <a:p>
            <a:pPr>
              <a:lnSpc>
                <a:spcPct val="80000"/>
              </a:lnSpc>
            </a:pPr>
            <a:r>
              <a:rPr lang="en-US" sz="2400" dirty="0"/>
              <a:t>Based on product request, each attendee is asked to make</a:t>
            </a:r>
          </a:p>
          <a:p>
            <a:pPr lvl="1">
              <a:lnSpc>
                <a:spcPct val="80000"/>
              </a:lnSpc>
            </a:pPr>
            <a:r>
              <a:rPr lang="en-US" sz="2400" dirty="0"/>
              <a:t>List of objects (Internal or external system objects)</a:t>
            </a:r>
          </a:p>
          <a:p>
            <a:pPr lvl="1">
              <a:lnSpc>
                <a:spcPct val="80000"/>
              </a:lnSpc>
            </a:pPr>
            <a:r>
              <a:rPr lang="en-US" sz="2400" dirty="0"/>
              <a:t>List of services( Processes or functions)</a:t>
            </a:r>
          </a:p>
          <a:p>
            <a:pPr lvl="1">
              <a:lnSpc>
                <a:spcPct val="80000"/>
              </a:lnSpc>
            </a:pPr>
            <a:r>
              <a:rPr lang="en-US" sz="2400" dirty="0"/>
              <a:t>List of constraints ( cost, size, business rules) and performance criteria( speed, accuracy) are developed.</a:t>
            </a:r>
          </a:p>
          <a:p>
            <a:pPr>
              <a:lnSpc>
                <a:spcPct val="80000"/>
              </a:lnSpc>
            </a:pPr>
            <a:r>
              <a:rPr lang="en-US" sz="2400" dirty="0"/>
              <a:t>Collect lists from everyone and combine</a:t>
            </a:r>
          </a:p>
          <a:p>
            <a:pPr>
              <a:lnSpc>
                <a:spcPct val="80000"/>
              </a:lnSpc>
            </a:pPr>
            <a:r>
              <a:rPr lang="en-US" sz="2400" dirty="0"/>
              <a:t>Combined list eliminates redundant entries, add new ideas , but does not delete anything</a:t>
            </a:r>
          </a:p>
          <a:p>
            <a:pPr>
              <a:lnSpc>
                <a:spcPct val="80000"/>
              </a:lnSpc>
            </a:pPr>
            <a:r>
              <a:rPr lang="en-US" sz="2400" dirty="0"/>
              <a:t>Objective is to develop a consensus list in each topic area (objects, services, constraints and performance)</a:t>
            </a:r>
          </a:p>
          <a:p>
            <a:pPr>
              <a:lnSpc>
                <a:spcPct val="80000"/>
              </a:lnSpc>
            </a:pPr>
            <a:r>
              <a:rPr lang="en-US" sz="2400" dirty="0"/>
              <a:t>Based on lists, team is divided into smaller sub-teams : each works to develop mini-specification for one or more entries on each of the lists </a:t>
            </a:r>
          </a:p>
        </p:txBody>
      </p:sp>
      <p:sp>
        <p:nvSpPr>
          <p:cNvPr id="26628" name="Slide Number Placeholder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eaLnBrk="0" fontAlgn="base" hangingPunct="0">
              <a:spcBef>
                <a:spcPct val="0"/>
              </a:spcBef>
              <a:spcAft>
                <a:spcPct val="0"/>
              </a:spcAft>
              <a:defRPr>
                <a:solidFill>
                  <a:schemeClr val="tx1"/>
                </a:solidFill>
                <a:latin typeface="Verdana" pitchFamily="34" charset="0"/>
              </a:defRPr>
            </a:lvl6pPr>
            <a:lvl7pPr marL="2971800" indent="-228600" eaLnBrk="0" fontAlgn="base" hangingPunct="0">
              <a:spcBef>
                <a:spcPct val="0"/>
              </a:spcBef>
              <a:spcAft>
                <a:spcPct val="0"/>
              </a:spcAft>
              <a:defRPr>
                <a:solidFill>
                  <a:schemeClr val="tx1"/>
                </a:solidFill>
                <a:latin typeface="Verdana" pitchFamily="34" charset="0"/>
              </a:defRPr>
            </a:lvl7pPr>
            <a:lvl8pPr marL="3429000" indent="-228600" eaLnBrk="0" fontAlgn="base" hangingPunct="0">
              <a:spcBef>
                <a:spcPct val="0"/>
              </a:spcBef>
              <a:spcAft>
                <a:spcPct val="0"/>
              </a:spcAft>
              <a:defRPr>
                <a:solidFill>
                  <a:schemeClr val="tx1"/>
                </a:solidFill>
                <a:latin typeface="Verdana" pitchFamily="34" charset="0"/>
              </a:defRPr>
            </a:lvl8pPr>
            <a:lvl9pPr marL="3886200" indent="-228600" eaLnBrk="0" fontAlgn="base" hangingPunct="0">
              <a:spcBef>
                <a:spcPct val="0"/>
              </a:spcBef>
              <a:spcAft>
                <a:spcPct val="0"/>
              </a:spcAft>
              <a:defRPr>
                <a:solidFill>
                  <a:schemeClr val="tx1"/>
                </a:solidFill>
                <a:latin typeface="Verdana" pitchFamily="34" charset="0"/>
              </a:defRPr>
            </a:lvl9pPr>
          </a:lstStyle>
          <a:p>
            <a:fld id="{D4CAC38A-2B8B-41E7-AE2C-8E9F6287E8E7}" type="slidenum">
              <a:rPr lang="en-US"/>
              <a:pPr/>
              <a:t>22</a:t>
            </a:fld>
            <a:endParaRPr lang="en-US"/>
          </a:p>
        </p:txBody>
      </p:sp>
      <p:sp>
        <p:nvSpPr>
          <p:cNvPr id="2" name="Footer Placeholder 1"/>
          <p:cNvSpPr>
            <a:spLocks noGrp="1"/>
          </p:cNvSpPr>
          <p:nvPr>
            <p:ph type="ftr" sz="quarter" idx="11"/>
          </p:nvPr>
        </p:nvSpPr>
        <p:spPr/>
        <p:txBody>
          <a:bodyPr/>
          <a:lstStyle/>
          <a:p>
            <a:endParaRPr lang="en-US">
              <a:solidFill>
                <a:prstClr val="black">
                  <a:tint val="75000"/>
                </a:prstClr>
              </a:solidFill>
            </a:endParaRPr>
          </a:p>
        </p:txBody>
      </p:sp>
    </p:spTree>
    <p:extLst>
      <p:ext uri="{BB962C8B-B14F-4D97-AF65-F5344CB8AC3E}">
        <p14:creationId xmlns:p14="http://schemas.microsoft.com/office/powerpoint/2010/main" val="78181936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3"/>
          <p:cNvSpPr>
            <a:spLocks noGrp="1" noChangeArrowheads="1"/>
          </p:cNvSpPr>
          <p:nvPr>
            <p:ph type="body" idx="1"/>
          </p:nvPr>
        </p:nvSpPr>
        <p:spPr/>
        <p:txBody>
          <a:bodyPr>
            <a:normAutofit/>
          </a:bodyPr>
          <a:lstStyle/>
          <a:p>
            <a:r>
              <a:rPr lang="en-US" sz="2400" dirty="0"/>
              <a:t>Each sub-team presents its mini-specification to all attendees for discussion. Addition, deletion and further elaboration are made</a:t>
            </a:r>
          </a:p>
          <a:p>
            <a:r>
              <a:rPr lang="en-US" sz="2400" dirty="0"/>
              <a:t>Now each team makes a list of validation criteria for the product and present to team</a:t>
            </a:r>
          </a:p>
          <a:p>
            <a:r>
              <a:rPr lang="en-US" sz="2400" dirty="0"/>
              <a:t>Finally, one or more participants is assigned the task of writing a complete draft specification</a:t>
            </a:r>
          </a:p>
        </p:txBody>
      </p:sp>
      <p:sp>
        <p:nvSpPr>
          <p:cNvPr id="27651" name="Rectangle 4"/>
          <p:cNvSpPr>
            <a:spLocks noGrp="1" noChangeArrowheads="1"/>
          </p:cNvSpPr>
          <p:nvPr>
            <p:ph type="title"/>
          </p:nvPr>
        </p:nvSpPr>
        <p:spPr>
          <a:noFill/>
        </p:spPr>
        <p:txBody>
          <a:bodyPr/>
          <a:lstStyle/>
          <a:p>
            <a:r>
              <a:rPr lang="en-US" sz="3400"/>
              <a:t>Collaborative requirement gathering (Contd.)</a:t>
            </a:r>
          </a:p>
        </p:txBody>
      </p:sp>
      <p:sp>
        <p:nvSpPr>
          <p:cNvPr id="27652" name="Slide Number Placeholder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eaLnBrk="0" fontAlgn="base" hangingPunct="0">
              <a:spcBef>
                <a:spcPct val="0"/>
              </a:spcBef>
              <a:spcAft>
                <a:spcPct val="0"/>
              </a:spcAft>
              <a:defRPr>
                <a:solidFill>
                  <a:schemeClr val="tx1"/>
                </a:solidFill>
                <a:latin typeface="Verdana" pitchFamily="34" charset="0"/>
              </a:defRPr>
            </a:lvl6pPr>
            <a:lvl7pPr marL="2971800" indent="-228600" eaLnBrk="0" fontAlgn="base" hangingPunct="0">
              <a:spcBef>
                <a:spcPct val="0"/>
              </a:spcBef>
              <a:spcAft>
                <a:spcPct val="0"/>
              </a:spcAft>
              <a:defRPr>
                <a:solidFill>
                  <a:schemeClr val="tx1"/>
                </a:solidFill>
                <a:latin typeface="Verdana" pitchFamily="34" charset="0"/>
              </a:defRPr>
            </a:lvl7pPr>
            <a:lvl8pPr marL="3429000" indent="-228600" eaLnBrk="0" fontAlgn="base" hangingPunct="0">
              <a:spcBef>
                <a:spcPct val="0"/>
              </a:spcBef>
              <a:spcAft>
                <a:spcPct val="0"/>
              </a:spcAft>
              <a:defRPr>
                <a:solidFill>
                  <a:schemeClr val="tx1"/>
                </a:solidFill>
                <a:latin typeface="Verdana" pitchFamily="34" charset="0"/>
              </a:defRPr>
            </a:lvl8pPr>
            <a:lvl9pPr marL="3886200" indent="-228600" eaLnBrk="0" fontAlgn="base" hangingPunct="0">
              <a:spcBef>
                <a:spcPct val="0"/>
              </a:spcBef>
              <a:spcAft>
                <a:spcPct val="0"/>
              </a:spcAft>
              <a:defRPr>
                <a:solidFill>
                  <a:schemeClr val="tx1"/>
                </a:solidFill>
                <a:latin typeface="Verdana" pitchFamily="34" charset="0"/>
              </a:defRPr>
            </a:lvl9pPr>
          </a:lstStyle>
          <a:p>
            <a:fld id="{F61E9E4A-C6B9-4D89-8560-6FFCBA76DC35}" type="slidenum">
              <a:rPr lang="en-US"/>
              <a:pPr/>
              <a:t>23</a:t>
            </a:fld>
            <a:endParaRPr lang="en-US"/>
          </a:p>
        </p:txBody>
      </p:sp>
      <p:sp>
        <p:nvSpPr>
          <p:cNvPr id="2" name="Footer Placeholder 1"/>
          <p:cNvSpPr>
            <a:spLocks noGrp="1"/>
          </p:cNvSpPr>
          <p:nvPr>
            <p:ph type="ftr" sz="quarter" idx="11"/>
          </p:nvPr>
        </p:nvSpPr>
        <p:spPr/>
        <p:txBody>
          <a:bodyPr/>
          <a:lstStyle/>
          <a:p>
            <a:endParaRPr lang="en-US">
              <a:solidFill>
                <a:prstClr val="black">
                  <a:tint val="75000"/>
                </a:prstClr>
              </a:solidFill>
            </a:endParaRPr>
          </a:p>
        </p:txBody>
      </p:sp>
    </p:spTree>
    <p:extLst>
      <p:ext uri="{BB962C8B-B14F-4D97-AF65-F5344CB8AC3E}">
        <p14:creationId xmlns:p14="http://schemas.microsoft.com/office/powerpoint/2010/main" val="35721585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a:t>
            </a:r>
            <a:r>
              <a:rPr lang="en-US" i="1" dirty="0"/>
              <a:t>SafeHome</a:t>
            </a:r>
            <a:r>
              <a:rPr lang="en-US" dirty="0"/>
              <a:t/>
            </a:r>
            <a:br>
              <a:rPr lang="en-US" dirty="0"/>
            </a:br>
            <a:r>
              <a:rPr lang="en-US" sz="2700" dirty="0"/>
              <a:t>Write up on home security function that is to be part of </a:t>
            </a:r>
            <a:r>
              <a:rPr lang="en-US" sz="2700" i="1" dirty="0"/>
              <a:t>SafeHome</a:t>
            </a:r>
            <a:endParaRPr lang="en-US" dirty="0"/>
          </a:p>
        </p:txBody>
      </p:sp>
      <p:sp>
        <p:nvSpPr>
          <p:cNvPr id="3" name="Content Placeholder 2"/>
          <p:cNvSpPr>
            <a:spLocks noGrp="1"/>
          </p:cNvSpPr>
          <p:nvPr>
            <p:ph idx="1"/>
          </p:nvPr>
        </p:nvSpPr>
        <p:spPr/>
        <p:txBody>
          <a:bodyPr>
            <a:normAutofit fontScale="92500" lnSpcReduction="20000"/>
          </a:bodyPr>
          <a:lstStyle/>
          <a:p>
            <a:r>
              <a:rPr lang="en-US" i="1" dirty="0"/>
              <a:t>Our research indicates that the market for home management systems is growing at a rate of 40 percent per year. The first SafeHome function we bring to market should be the home security function. Most people are familiar with “alarm systems” so this would be an easy sell.</a:t>
            </a:r>
          </a:p>
          <a:p>
            <a:r>
              <a:rPr lang="en-US" i="1" dirty="0"/>
              <a:t>The home security function would protect against and/or recognize a variety of undesirable “situations” such as illegal entry, fire, flooding, carbon monoxide levels, and others. It’ll use our wireless sensors to detect each situation, can be programmed by the homeowner, and will automatically telephone a monitoring agency when a situation is detected.</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24</a:t>
            </a:fld>
            <a:endParaRPr lang="en-US">
              <a:solidFill>
                <a:prstClr val="black">
                  <a:tint val="75000"/>
                </a:prstClr>
              </a:solidFill>
            </a:endParaRPr>
          </a:p>
        </p:txBody>
      </p:sp>
    </p:spTree>
    <p:extLst>
      <p:ext uri="{BB962C8B-B14F-4D97-AF65-F5344CB8AC3E}">
        <p14:creationId xmlns:p14="http://schemas.microsoft.com/office/powerpoint/2010/main" val="19736941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248599438"/>
              </p:ext>
            </p:extLst>
          </p:nvPr>
        </p:nvGraphicFramePr>
        <p:xfrm>
          <a:off x="608012" y="2362200"/>
          <a:ext cx="10969625" cy="289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25</a:t>
            </a:fld>
            <a:endParaRPr lang="en-US">
              <a:solidFill>
                <a:prstClr val="black">
                  <a:tint val="75000"/>
                </a:prstClr>
              </a:solidFill>
            </a:endParaRPr>
          </a:p>
        </p:txBody>
      </p:sp>
    </p:spTree>
    <p:extLst>
      <p:ext uri="{BB962C8B-B14F-4D97-AF65-F5344CB8AC3E}">
        <p14:creationId xmlns:p14="http://schemas.microsoft.com/office/powerpoint/2010/main" val="364428662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a:t>
            </a:r>
            <a:r>
              <a:rPr lang="en-US" i="1" dirty="0"/>
              <a:t>SafeHome</a:t>
            </a:r>
            <a:r>
              <a:rPr lang="en-US" dirty="0"/>
              <a:t/>
            </a:r>
            <a:br>
              <a:rPr lang="en-US" dirty="0"/>
            </a:br>
            <a:r>
              <a:rPr lang="en-US" sz="2700" dirty="0"/>
              <a:t>Identify Objects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898083467"/>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26</a:t>
            </a:fld>
            <a:endParaRPr lang="en-US">
              <a:solidFill>
                <a:prstClr val="black">
                  <a:tint val="75000"/>
                </a:prstClr>
              </a:solidFill>
            </a:endParaRPr>
          </a:p>
        </p:txBody>
      </p:sp>
    </p:spTree>
    <p:extLst>
      <p:ext uri="{BB962C8B-B14F-4D97-AF65-F5344CB8AC3E}">
        <p14:creationId xmlns:p14="http://schemas.microsoft.com/office/powerpoint/2010/main" val="17483011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r>
              <a:rPr lang="en-US"/>
              <a:t>Quality Function Deployment</a:t>
            </a:r>
          </a:p>
        </p:txBody>
      </p:sp>
      <p:sp>
        <p:nvSpPr>
          <p:cNvPr id="28675" name="Rectangle 3"/>
          <p:cNvSpPr>
            <a:spLocks noGrp="1" noChangeArrowheads="1"/>
          </p:cNvSpPr>
          <p:nvPr>
            <p:ph type="body" idx="1"/>
          </p:nvPr>
        </p:nvSpPr>
        <p:spPr>
          <a:xfrm>
            <a:off x="755454" y="1676400"/>
            <a:ext cx="10665222" cy="4267200"/>
          </a:xfrm>
        </p:spPr>
        <p:txBody>
          <a:bodyPr>
            <a:normAutofit lnSpcReduction="10000"/>
          </a:bodyPr>
          <a:lstStyle/>
          <a:p>
            <a:pPr marL="571500" indent="-571500">
              <a:lnSpc>
                <a:spcPct val="80000"/>
              </a:lnSpc>
            </a:pPr>
            <a:r>
              <a:rPr lang="en-US" sz="2000" dirty="0"/>
              <a:t>It is a technique that translate the needs of the customer into technical requirement for software.</a:t>
            </a:r>
          </a:p>
          <a:p>
            <a:pPr marL="571500" indent="-571500">
              <a:lnSpc>
                <a:spcPct val="80000"/>
              </a:lnSpc>
            </a:pPr>
            <a:r>
              <a:rPr lang="en-US" sz="2000" dirty="0"/>
              <a:t>Concentrates on maximizing customer satisfaction.</a:t>
            </a:r>
          </a:p>
          <a:p>
            <a:pPr marL="571500" indent="-571500">
              <a:lnSpc>
                <a:spcPct val="80000"/>
              </a:lnSpc>
            </a:pPr>
            <a:r>
              <a:rPr lang="en-US" sz="2000" dirty="0"/>
              <a:t>QFD emphasizes – what is valuable to the customer and then deploys these values throughout the engineering process.</a:t>
            </a:r>
          </a:p>
          <a:p>
            <a:pPr marL="571500" indent="-571500">
              <a:lnSpc>
                <a:spcPct val="80000"/>
              </a:lnSpc>
              <a:buFont typeface="Wingdings" pitchFamily="2" charset="2"/>
              <a:buNone/>
            </a:pPr>
            <a:r>
              <a:rPr lang="en-US" sz="2000" dirty="0"/>
              <a:t>Three types of requirement:</a:t>
            </a:r>
          </a:p>
          <a:p>
            <a:pPr marL="571500" indent="-571500">
              <a:lnSpc>
                <a:spcPct val="80000"/>
              </a:lnSpc>
              <a:buFont typeface="Wingdings" pitchFamily="2" charset="2"/>
              <a:buAutoNum type="arabicPeriod"/>
            </a:pPr>
            <a:r>
              <a:rPr lang="en-US" sz="2000" dirty="0"/>
              <a:t>Normal Requirements – reflect objectives and goals stated for product. If requirement are present in final products, customer is satisfied.</a:t>
            </a:r>
          </a:p>
          <a:p>
            <a:pPr marL="571500" indent="-571500">
              <a:lnSpc>
                <a:spcPct val="80000"/>
              </a:lnSpc>
              <a:buFont typeface="Wingdings" pitchFamily="2" charset="2"/>
              <a:buAutoNum type="arabicPeriod"/>
            </a:pPr>
            <a:r>
              <a:rPr lang="en-US" sz="2000" dirty="0"/>
              <a:t>Expected Requirements –  customer does not explicitly state them. Customer assumes it is implicitly available with the system.</a:t>
            </a:r>
          </a:p>
          <a:p>
            <a:pPr marL="571500" indent="-571500">
              <a:lnSpc>
                <a:spcPct val="80000"/>
              </a:lnSpc>
              <a:buFont typeface="Wingdings" pitchFamily="2" charset="2"/>
              <a:buAutoNum type="arabicPeriod"/>
            </a:pPr>
            <a:r>
              <a:rPr lang="en-US" sz="2000" dirty="0"/>
              <a:t>Exciting Requirements- Features that go beyond the customer’s expectation.</a:t>
            </a:r>
          </a:p>
          <a:p>
            <a:pPr marL="571500" indent="-571500">
              <a:lnSpc>
                <a:spcPct val="80000"/>
              </a:lnSpc>
              <a:buFont typeface="Wingdings" pitchFamily="2" charset="2"/>
              <a:buNone/>
            </a:pPr>
            <a:r>
              <a:rPr lang="en-US" sz="2000" dirty="0"/>
              <a:t>During meeting with customer – </a:t>
            </a:r>
          </a:p>
          <a:p>
            <a:pPr marL="571500" indent="-571500">
              <a:lnSpc>
                <a:spcPct val="80000"/>
              </a:lnSpc>
              <a:buFont typeface="Wingdings" pitchFamily="2" charset="2"/>
              <a:buNone/>
            </a:pPr>
            <a:r>
              <a:rPr lang="en-US" altLang="zh-CN" sz="2000" dirty="0">
                <a:solidFill>
                  <a:schemeClr val="accent2"/>
                </a:solidFill>
                <a:ea typeface="宋体" pitchFamily="2" charset="-122"/>
              </a:rPr>
              <a:t>Function deployment</a:t>
            </a:r>
            <a:r>
              <a:rPr lang="en-US" altLang="zh-CN" sz="2000" dirty="0">
                <a:ea typeface="宋体" pitchFamily="2" charset="-122"/>
              </a:rPr>
              <a:t> determines the “value” of each function required of the system.</a:t>
            </a:r>
          </a:p>
          <a:p>
            <a:pPr marL="571500" indent="-571500">
              <a:lnSpc>
                <a:spcPct val="80000"/>
              </a:lnSpc>
              <a:buFont typeface="Wingdings" pitchFamily="2" charset="2"/>
              <a:buNone/>
            </a:pPr>
            <a:r>
              <a:rPr lang="en-US" altLang="zh-CN" sz="2000" dirty="0">
                <a:solidFill>
                  <a:schemeClr val="accent2"/>
                </a:solidFill>
                <a:ea typeface="宋体" pitchFamily="2" charset="-122"/>
              </a:rPr>
              <a:t>Information deployment</a:t>
            </a:r>
            <a:r>
              <a:rPr lang="en-US" altLang="zh-CN" sz="2000" dirty="0">
                <a:ea typeface="宋体" pitchFamily="2" charset="-122"/>
              </a:rPr>
              <a:t> identifies data objects and events and also tied with functions. </a:t>
            </a:r>
          </a:p>
          <a:p>
            <a:pPr marL="571500" indent="-571500">
              <a:lnSpc>
                <a:spcPct val="80000"/>
              </a:lnSpc>
              <a:buFont typeface="Wingdings" pitchFamily="2" charset="2"/>
              <a:buNone/>
            </a:pPr>
            <a:r>
              <a:rPr lang="en-US" altLang="zh-CN" sz="2000" dirty="0">
                <a:solidFill>
                  <a:schemeClr val="accent2"/>
                </a:solidFill>
                <a:ea typeface="宋体" pitchFamily="2" charset="-122"/>
              </a:rPr>
              <a:t>Task</a:t>
            </a:r>
            <a:r>
              <a:rPr lang="en-US" altLang="zh-CN" sz="2000" dirty="0">
                <a:solidFill>
                  <a:srgbClr val="F3FF07"/>
                </a:solidFill>
                <a:ea typeface="宋体" pitchFamily="2" charset="-122"/>
              </a:rPr>
              <a:t> </a:t>
            </a:r>
            <a:r>
              <a:rPr lang="en-US" altLang="zh-CN" sz="2000" dirty="0">
                <a:solidFill>
                  <a:schemeClr val="accent2"/>
                </a:solidFill>
                <a:ea typeface="宋体" pitchFamily="2" charset="-122"/>
              </a:rPr>
              <a:t>deployment</a:t>
            </a:r>
            <a:r>
              <a:rPr lang="en-US" altLang="zh-CN" sz="2000" dirty="0">
                <a:ea typeface="宋体" pitchFamily="2" charset="-122"/>
              </a:rPr>
              <a:t> examines the behavior of the system. </a:t>
            </a:r>
          </a:p>
          <a:p>
            <a:pPr marL="571500" indent="-571500">
              <a:lnSpc>
                <a:spcPct val="80000"/>
              </a:lnSpc>
              <a:buFont typeface="Wingdings" pitchFamily="2" charset="2"/>
              <a:buNone/>
            </a:pPr>
            <a:r>
              <a:rPr lang="en-US" altLang="zh-CN" sz="2000" dirty="0">
                <a:solidFill>
                  <a:schemeClr val="accent2"/>
                </a:solidFill>
                <a:ea typeface="宋体" pitchFamily="2" charset="-122"/>
              </a:rPr>
              <a:t>Value</a:t>
            </a:r>
            <a:r>
              <a:rPr lang="en-US" altLang="zh-CN" sz="2000" dirty="0">
                <a:solidFill>
                  <a:srgbClr val="F3FF07"/>
                </a:solidFill>
                <a:ea typeface="宋体" pitchFamily="2" charset="-122"/>
              </a:rPr>
              <a:t> </a:t>
            </a:r>
            <a:r>
              <a:rPr lang="en-US" altLang="zh-CN" sz="2000" dirty="0">
                <a:solidFill>
                  <a:schemeClr val="accent2"/>
                </a:solidFill>
                <a:ea typeface="宋体" pitchFamily="2" charset="-122"/>
              </a:rPr>
              <a:t>analysis</a:t>
            </a:r>
            <a:r>
              <a:rPr lang="en-US" altLang="zh-CN" sz="2000" dirty="0">
                <a:ea typeface="宋体" pitchFamily="2" charset="-122"/>
              </a:rPr>
              <a:t> determines the priority of requirements during these 3 deployments.</a:t>
            </a:r>
          </a:p>
        </p:txBody>
      </p:sp>
      <p:sp>
        <p:nvSpPr>
          <p:cNvPr id="28676" name="Slide Number Placeholder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eaLnBrk="0" fontAlgn="base" hangingPunct="0">
              <a:spcBef>
                <a:spcPct val="0"/>
              </a:spcBef>
              <a:spcAft>
                <a:spcPct val="0"/>
              </a:spcAft>
              <a:defRPr>
                <a:solidFill>
                  <a:schemeClr val="tx1"/>
                </a:solidFill>
                <a:latin typeface="Verdana" pitchFamily="34" charset="0"/>
              </a:defRPr>
            </a:lvl6pPr>
            <a:lvl7pPr marL="2971800" indent="-228600" eaLnBrk="0" fontAlgn="base" hangingPunct="0">
              <a:spcBef>
                <a:spcPct val="0"/>
              </a:spcBef>
              <a:spcAft>
                <a:spcPct val="0"/>
              </a:spcAft>
              <a:defRPr>
                <a:solidFill>
                  <a:schemeClr val="tx1"/>
                </a:solidFill>
                <a:latin typeface="Verdana" pitchFamily="34" charset="0"/>
              </a:defRPr>
            </a:lvl7pPr>
            <a:lvl8pPr marL="3429000" indent="-228600" eaLnBrk="0" fontAlgn="base" hangingPunct="0">
              <a:spcBef>
                <a:spcPct val="0"/>
              </a:spcBef>
              <a:spcAft>
                <a:spcPct val="0"/>
              </a:spcAft>
              <a:defRPr>
                <a:solidFill>
                  <a:schemeClr val="tx1"/>
                </a:solidFill>
                <a:latin typeface="Verdana" pitchFamily="34" charset="0"/>
              </a:defRPr>
            </a:lvl8pPr>
            <a:lvl9pPr marL="3886200" indent="-228600" eaLnBrk="0" fontAlgn="base" hangingPunct="0">
              <a:spcBef>
                <a:spcPct val="0"/>
              </a:spcBef>
              <a:spcAft>
                <a:spcPct val="0"/>
              </a:spcAft>
              <a:defRPr>
                <a:solidFill>
                  <a:schemeClr val="tx1"/>
                </a:solidFill>
                <a:latin typeface="Verdana" pitchFamily="34" charset="0"/>
              </a:defRPr>
            </a:lvl9pPr>
          </a:lstStyle>
          <a:p>
            <a:fld id="{FC332475-2B36-4FCC-9F35-1D377C43CDC8}" type="slidenum">
              <a:rPr lang="en-US"/>
              <a:pPr/>
              <a:t>27</a:t>
            </a:fld>
            <a:endParaRPr lang="en-US"/>
          </a:p>
        </p:txBody>
      </p:sp>
      <p:sp>
        <p:nvSpPr>
          <p:cNvPr id="2" name="Footer Placeholder 1"/>
          <p:cNvSpPr>
            <a:spLocks noGrp="1"/>
          </p:cNvSpPr>
          <p:nvPr>
            <p:ph type="ftr" sz="quarter" idx="11"/>
          </p:nvPr>
        </p:nvSpPr>
        <p:spPr/>
        <p:txBody>
          <a:bodyPr/>
          <a:lstStyle/>
          <a:p>
            <a:endParaRPr lang="en-US">
              <a:solidFill>
                <a:prstClr val="black">
                  <a:tint val="75000"/>
                </a:prstClr>
              </a:solidFill>
            </a:endParaRPr>
          </a:p>
        </p:txBody>
      </p:sp>
    </p:spTree>
    <p:extLst>
      <p:ext uri="{BB962C8B-B14F-4D97-AF65-F5344CB8AC3E}">
        <p14:creationId xmlns:p14="http://schemas.microsoft.com/office/powerpoint/2010/main" val="202662186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a:t>User Scenario</a:t>
            </a:r>
          </a:p>
        </p:txBody>
      </p:sp>
      <p:sp>
        <p:nvSpPr>
          <p:cNvPr id="29699" name="Rectangle 3"/>
          <p:cNvSpPr>
            <a:spLocks noGrp="1" noChangeArrowheads="1"/>
          </p:cNvSpPr>
          <p:nvPr>
            <p:ph type="body" idx="1"/>
          </p:nvPr>
        </p:nvSpPr>
        <p:spPr/>
        <p:txBody>
          <a:bodyPr>
            <a:normAutofit/>
          </a:bodyPr>
          <a:lstStyle/>
          <a:p>
            <a:pPr>
              <a:lnSpc>
                <a:spcPct val="80000"/>
              </a:lnSpc>
            </a:pPr>
            <a:r>
              <a:rPr lang="en-US" altLang="zh-CN" sz="2800" dirty="0">
                <a:ea typeface="宋体" pitchFamily="2" charset="-122"/>
              </a:rPr>
              <a:t>It is difficult to move into more software engineering activities until s/w team understands how these functions and features will be used by diff. end-users.</a:t>
            </a:r>
          </a:p>
          <a:p>
            <a:pPr>
              <a:lnSpc>
                <a:spcPct val="80000"/>
              </a:lnSpc>
            </a:pPr>
            <a:r>
              <a:rPr lang="en-US" sz="2800" dirty="0">
                <a:cs typeface="Times New Roman" pitchFamily="18" charset="0"/>
              </a:rPr>
              <a:t>Developers and users create a set of usage threads for the system to be constructed</a:t>
            </a:r>
            <a:endParaRPr lang="en-US" altLang="zh-CN" sz="2800" dirty="0">
              <a:ea typeface="宋体" pitchFamily="2" charset="-122"/>
            </a:endParaRPr>
          </a:p>
          <a:p>
            <a:pPr>
              <a:lnSpc>
                <a:spcPct val="80000"/>
              </a:lnSpc>
            </a:pPr>
            <a:r>
              <a:rPr lang="en-US" altLang="zh-CN" sz="2800" dirty="0">
                <a:ea typeface="宋体" pitchFamily="2" charset="-122"/>
              </a:rPr>
              <a:t>A use-case scenario is a story about how someone or something external to the software (known as an </a:t>
            </a:r>
            <a:r>
              <a:rPr lang="en-US" altLang="zh-CN" sz="2800" dirty="0">
                <a:solidFill>
                  <a:schemeClr val="accent2"/>
                </a:solidFill>
                <a:ea typeface="宋体" pitchFamily="2" charset="-122"/>
              </a:rPr>
              <a:t>actor</a:t>
            </a:r>
            <a:r>
              <a:rPr lang="en-US" altLang="zh-CN" sz="2800" dirty="0">
                <a:ea typeface="宋体" pitchFamily="2" charset="-122"/>
              </a:rPr>
              <a:t>) interacts with the system.</a:t>
            </a:r>
          </a:p>
          <a:p>
            <a:pPr>
              <a:lnSpc>
                <a:spcPct val="80000"/>
              </a:lnSpc>
              <a:spcAft>
                <a:spcPct val="20000"/>
              </a:spcAft>
            </a:pPr>
            <a:r>
              <a:rPr lang="en-US" sz="2800" dirty="0">
                <a:cs typeface="Times New Roman" pitchFamily="18" charset="0"/>
              </a:rPr>
              <a:t>Describe how the system will be used </a:t>
            </a:r>
          </a:p>
          <a:p>
            <a:pPr>
              <a:lnSpc>
                <a:spcPct val="80000"/>
              </a:lnSpc>
            </a:pPr>
            <a:r>
              <a:rPr lang="en-US" sz="2800" dirty="0">
                <a:ea typeface="宋体" pitchFamily="2" charset="-122"/>
              </a:rPr>
              <a:t>Each scenario is described from the point-of-view of an “actor”—a person or device that interacts with the software in some way</a:t>
            </a:r>
          </a:p>
          <a:p>
            <a:pPr>
              <a:lnSpc>
                <a:spcPct val="80000"/>
              </a:lnSpc>
              <a:spcAft>
                <a:spcPct val="20000"/>
              </a:spcAft>
            </a:pPr>
            <a:endParaRPr lang="en-US" sz="2800" dirty="0">
              <a:cs typeface="Times New Roman" pitchFamily="18" charset="0"/>
            </a:endParaRPr>
          </a:p>
        </p:txBody>
      </p:sp>
      <p:sp>
        <p:nvSpPr>
          <p:cNvPr id="29700" name="Slide Number Placeholder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eaLnBrk="0" fontAlgn="base" hangingPunct="0">
              <a:spcBef>
                <a:spcPct val="0"/>
              </a:spcBef>
              <a:spcAft>
                <a:spcPct val="0"/>
              </a:spcAft>
              <a:defRPr>
                <a:solidFill>
                  <a:schemeClr val="tx1"/>
                </a:solidFill>
                <a:latin typeface="Verdana" pitchFamily="34" charset="0"/>
              </a:defRPr>
            </a:lvl6pPr>
            <a:lvl7pPr marL="2971800" indent="-228600" eaLnBrk="0" fontAlgn="base" hangingPunct="0">
              <a:spcBef>
                <a:spcPct val="0"/>
              </a:spcBef>
              <a:spcAft>
                <a:spcPct val="0"/>
              </a:spcAft>
              <a:defRPr>
                <a:solidFill>
                  <a:schemeClr val="tx1"/>
                </a:solidFill>
                <a:latin typeface="Verdana" pitchFamily="34" charset="0"/>
              </a:defRPr>
            </a:lvl7pPr>
            <a:lvl8pPr marL="3429000" indent="-228600" eaLnBrk="0" fontAlgn="base" hangingPunct="0">
              <a:spcBef>
                <a:spcPct val="0"/>
              </a:spcBef>
              <a:spcAft>
                <a:spcPct val="0"/>
              </a:spcAft>
              <a:defRPr>
                <a:solidFill>
                  <a:schemeClr val="tx1"/>
                </a:solidFill>
                <a:latin typeface="Verdana" pitchFamily="34" charset="0"/>
              </a:defRPr>
            </a:lvl8pPr>
            <a:lvl9pPr marL="3886200" indent="-228600" eaLnBrk="0" fontAlgn="base" hangingPunct="0">
              <a:spcBef>
                <a:spcPct val="0"/>
              </a:spcBef>
              <a:spcAft>
                <a:spcPct val="0"/>
              </a:spcAft>
              <a:defRPr>
                <a:solidFill>
                  <a:schemeClr val="tx1"/>
                </a:solidFill>
                <a:latin typeface="Verdana" pitchFamily="34" charset="0"/>
              </a:defRPr>
            </a:lvl9pPr>
          </a:lstStyle>
          <a:p>
            <a:fld id="{3073CBFD-880E-4C69-BB5D-671E6309FB26}" type="slidenum">
              <a:rPr lang="en-US"/>
              <a:pPr/>
              <a:t>28</a:t>
            </a:fld>
            <a:endParaRPr lang="en-US"/>
          </a:p>
        </p:txBody>
      </p:sp>
      <p:sp>
        <p:nvSpPr>
          <p:cNvPr id="2" name="Footer Placeholder 1"/>
          <p:cNvSpPr>
            <a:spLocks noGrp="1"/>
          </p:cNvSpPr>
          <p:nvPr>
            <p:ph type="ftr" sz="quarter" idx="11"/>
          </p:nvPr>
        </p:nvSpPr>
        <p:spPr/>
        <p:txBody>
          <a:bodyPr/>
          <a:lstStyle/>
          <a:p>
            <a:endParaRPr lang="en-US">
              <a:solidFill>
                <a:prstClr val="black">
                  <a:tint val="75000"/>
                </a:prstClr>
              </a:solidFill>
            </a:endParaRPr>
          </a:p>
        </p:txBody>
      </p:sp>
    </p:spTree>
    <p:extLst>
      <p:ext uri="{BB962C8B-B14F-4D97-AF65-F5344CB8AC3E}">
        <p14:creationId xmlns:p14="http://schemas.microsoft.com/office/powerpoint/2010/main" val="14419140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sz="3200">
                <a:cs typeface="Times New Roman" pitchFamily="18" charset="0"/>
              </a:rPr>
              <a:t>Elicitation Work Products</a:t>
            </a:r>
          </a:p>
        </p:txBody>
      </p:sp>
      <p:sp>
        <p:nvSpPr>
          <p:cNvPr id="30723" name="Rectangle 3"/>
          <p:cNvSpPr>
            <a:spLocks noGrp="1" noChangeArrowheads="1"/>
          </p:cNvSpPr>
          <p:nvPr>
            <p:ph type="body" idx="1"/>
          </p:nvPr>
        </p:nvSpPr>
        <p:spPr/>
        <p:txBody>
          <a:bodyPr>
            <a:normAutofit/>
          </a:bodyPr>
          <a:lstStyle/>
          <a:p>
            <a:pPr>
              <a:lnSpc>
                <a:spcPct val="80000"/>
              </a:lnSpc>
              <a:spcBef>
                <a:spcPts val="300"/>
              </a:spcBef>
              <a:buFont typeface="Wingdings" pitchFamily="2" charset="2"/>
              <a:buNone/>
            </a:pPr>
            <a:r>
              <a:rPr lang="en-US" altLang="zh-CN" sz="2800">
                <a:ea typeface="宋体" pitchFamily="2" charset="-122"/>
              </a:rPr>
              <a:t>Elicitation work product will vary depending upon the size of the system or product to be built.</a:t>
            </a:r>
          </a:p>
          <a:p>
            <a:pPr>
              <a:lnSpc>
                <a:spcPct val="80000"/>
              </a:lnSpc>
              <a:spcBef>
                <a:spcPts val="300"/>
              </a:spcBef>
            </a:pPr>
            <a:r>
              <a:rPr lang="en-US" altLang="zh-CN" sz="2800">
                <a:ea typeface="宋体" pitchFamily="2" charset="-122"/>
              </a:rPr>
              <a:t>Statement of </a:t>
            </a:r>
            <a:r>
              <a:rPr lang="en-US" altLang="zh-CN" sz="2800">
                <a:solidFill>
                  <a:schemeClr val="accent2"/>
                </a:solidFill>
                <a:ea typeface="宋体" pitchFamily="2" charset="-122"/>
              </a:rPr>
              <a:t>need</a:t>
            </a:r>
            <a:r>
              <a:rPr lang="en-US" altLang="zh-CN" sz="2800">
                <a:ea typeface="宋体" pitchFamily="2" charset="-122"/>
              </a:rPr>
              <a:t> and </a:t>
            </a:r>
            <a:r>
              <a:rPr lang="en-US" altLang="zh-CN" sz="2800">
                <a:solidFill>
                  <a:schemeClr val="accent2"/>
                </a:solidFill>
                <a:ea typeface="宋体" pitchFamily="2" charset="-122"/>
              </a:rPr>
              <a:t>feasibility</a:t>
            </a:r>
            <a:r>
              <a:rPr lang="en-US" altLang="zh-CN" sz="2800">
                <a:ea typeface="宋体" pitchFamily="2" charset="-122"/>
              </a:rPr>
              <a:t>.</a:t>
            </a:r>
          </a:p>
          <a:p>
            <a:pPr>
              <a:lnSpc>
                <a:spcPct val="80000"/>
              </a:lnSpc>
            </a:pPr>
            <a:r>
              <a:rPr lang="en-US" altLang="zh-CN" sz="2800">
                <a:ea typeface="宋体" pitchFamily="2" charset="-122"/>
              </a:rPr>
              <a:t>Statement of </a:t>
            </a:r>
            <a:r>
              <a:rPr lang="en-US" altLang="zh-CN" sz="2800">
                <a:solidFill>
                  <a:schemeClr val="accent2"/>
                </a:solidFill>
                <a:ea typeface="宋体" pitchFamily="2" charset="-122"/>
              </a:rPr>
              <a:t>scope</a:t>
            </a:r>
            <a:r>
              <a:rPr lang="en-US" altLang="zh-CN" sz="2800">
                <a:ea typeface="宋体" pitchFamily="2" charset="-122"/>
              </a:rPr>
              <a:t>.</a:t>
            </a:r>
          </a:p>
          <a:p>
            <a:pPr>
              <a:lnSpc>
                <a:spcPct val="80000"/>
              </a:lnSpc>
            </a:pPr>
            <a:r>
              <a:rPr lang="en-US" altLang="zh-CN" sz="2800">
                <a:ea typeface="宋体" pitchFamily="2" charset="-122"/>
              </a:rPr>
              <a:t>List of </a:t>
            </a:r>
            <a:r>
              <a:rPr lang="en-US" altLang="zh-CN" sz="2800">
                <a:solidFill>
                  <a:schemeClr val="accent2"/>
                </a:solidFill>
                <a:ea typeface="宋体" pitchFamily="2" charset="-122"/>
              </a:rPr>
              <a:t>participants</a:t>
            </a:r>
            <a:r>
              <a:rPr lang="en-US" altLang="zh-CN" sz="2800">
                <a:ea typeface="宋体" pitchFamily="2" charset="-122"/>
              </a:rPr>
              <a:t> in requirements elicitation.</a:t>
            </a:r>
          </a:p>
          <a:p>
            <a:pPr>
              <a:lnSpc>
                <a:spcPct val="80000"/>
              </a:lnSpc>
            </a:pPr>
            <a:r>
              <a:rPr lang="en-US" altLang="zh-CN" sz="2800">
                <a:ea typeface="宋体" pitchFamily="2" charset="-122"/>
              </a:rPr>
              <a:t>Description of the system’s technical </a:t>
            </a:r>
            <a:r>
              <a:rPr lang="en-US" altLang="zh-CN" sz="2800">
                <a:solidFill>
                  <a:schemeClr val="accent2"/>
                </a:solidFill>
                <a:ea typeface="宋体" pitchFamily="2" charset="-122"/>
              </a:rPr>
              <a:t>environment</a:t>
            </a:r>
            <a:r>
              <a:rPr lang="en-US" altLang="zh-CN" sz="2800">
                <a:ea typeface="宋体" pitchFamily="2" charset="-122"/>
              </a:rPr>
              <a:t>.</a:t>
            </a:r>
          </a:p>
          <a:p>
            <a:pPr>
              <a:lnSpc>
                <a:spcPct val="80000"/>
              </a:lnSpc>
            </a:pPr>
            <a:r>
              <a:rPr lang="en-US" altLang="zh-CN" sz="2800">
                <a:ea typeface="宋体" pitchFamily="2" charset="-122"/>
              </a:rPr>
              <a:t>List of </a:t>
            </a:r>
            <a:r>
              <a:rPr lang="en-US" altLang="zh-CN" sz="2800">
                <a:solidFill>
                  <a:schemeClr val="accent2"/>
                </a:solidFill>
                <a:ea typeface="宋体" pitchFamily="2" charset="-122"/>
              </a:rPr>
              <a:t>requirements</a:t>
            </a:r>
            <a:r>
              <a:rPr lang="en-US" altLang="zh-CN" sz="2800">
                <a:ea typeface="宋体" pitchFamily="2" charset="-122"/>
              </a:rPr>
              <a:t> and associated domain </a:t>
            </a:r>
            <a:r>
              <a:rPr lang="en-US" altLang="zh-CN" sz="2800">
                <a:solidFill>
                  <a:schemeClr val="accent2"/>
                </a:solidFill>
                <a:ea typeface="宋体" pitchFamily="2" charset="-122"/>
              </a:rPr>
              <a:t>constraints</a:t>
            </a:r>
            <a:r>
              <a:rPr lang="en-US" altLang="zh-CN" sz="2800">
                <a:ea typeface="宋体" pitchFamily="2" charset="-122"/>
              </a:rPr>
              <a:t>.</a:t>
            </a:r>
          </a:p>
          <a:p>
            <a:pPr>
              <a:lnSpc>
                <a:spcPct val="80000"/>
              </a:lnSpc>
            </a:pPr>
            <a:r>
              <a:rPr lang="en-US" altLang="zh-CN" sz="2800">
                <a:ea typeface="宋体" pitchFamily="2" charset="-122"/>
              </a:rPr>
              <a:t>List of usage </a:t>
            </a:r>
            <a:r>
              <a:rPr lang="en-US" altLang="zh-CN" sz="2800">
                <a:solidFill>
                  <a:schemeClr val="accent2"/>
                </a:solidFill>
                <a:ea typeface="宋体" pitchFamily="2" charset="-122"/>
              </a:rPr>
              <a:t>scenarios</a:t>
            </a:r>
            <a:r>
              <a:rPr lang="en-US" altLang="zh-CN" sz="2800">
                <a:ea typeface="宋体" pitchFamily="2" charset="-122"/>
              </a:rPr>
              <a:t>.</a:t>
            </a:r>
          </a:p>
          <a:p>
            <a:pPr>
              <a:lnSpc>
                <a:spcPct val="80000"/>
              </a:lnSpc>
            </a:pPr>
            <a:r>
              <a:rPr lang="en-US" altLang="zh-CN" sz="2800">
                <a:ea typeface="宋体" pitchFamily="2" charset="-122"/>
              </a:rPr>
              <a:t>Any </a:t>
            </a:r>
            <a:r>
              <a:rPr lang="en-US" altLang="zh-CN" sz="2800">
                <a:solidFill>
                  <a:schemeClr val="accent2"/>
                </a:solidFill>
                <a:ea typeface="宋体" pitchFamily="2" charset="-122"/>
              </a:rPr>
              <a:t>prototypes</a:t>
            </a:r>
            <a:r>
              <a:rPr lang="en-US" altLang="zh-CN" sz="2800" b="1">
                <a:ea typeface="宋体" pitchFamily="2" charset="-122"/>
              </a:rPr>
              <a:t> </a:t>
            </a:r>
            <a:r>
              <a:rPr lang="en-US" altLang="zh-CN" sz="2800">
                <a:ea typeface="宋体" pitchFamily="2" charset="-122"/>
              </a:rPr>
              <a:t>developed to refine requirements</a:t>
            </a:r>
            <a:r>
              <a:rPr lang="en-US" altLang="zh-CN" sz="2800" b="1">
                <a:ea typeface="宋体" pitchFamily="2" charset="-122"/>
              </a:rPr>
              <a:t>.</a:t>
            </a:r>
          </a:p>
          <a:p>
            <a:pPr>
              <a:lnSpc>
                <a:spcPct val="80000"/>
              </a:lnSpc>
            </a:pPr>
            <a:endParaRPr lang="en-US" sz="2800"/>
          </a:p>
        </p:txBody>
      </p:sp>
      <p:sp>
        <p:nvSpPr>
          <p:cNvPr id="30724" name="Slide Number Placeholder 1"/>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itchFamily="34" charset="0"/>
              </a:defRPr>
            </a:lvl1pPr>
            <a:lvl2pPr marL="742950" indent="-285750">
              <a:defRPr>
                <a:solidFill>
                  <a:schemeClr val="tx1"/>
                </a:solidFill>
                <a:latin typeface="Verdana" pitchFamily="34" charset="0"/>
              </a:defRPr>
            </a:lvl2pPr>
            <a:lvl3pPr marL="1143000" indent="-228600">
              <a:defRPr>
                <a:solidFill>
                  <a:schemeClr val="tx1"/>
                </a:solidFill>
                <a:latin typeface="Verdana" pitchFamily="34" charset="0"/>
              </a:defRPr>
            </a:lvl3pPr>
            <a:lvl4pPr marL="1600200" indent="-228600">
              <a:defRPr>
                <a:solidFill>
                  <a:schemeClr val="tx1"/>
                </a:solidFill>
                <a:latin typeface="Verdana" pitchFamily="34" charset="0"/>
              </a:defRPr>
            </a:lvl4pPr>
            <a:lvl5pPr marL="2057400" indent="-228600">
              <a:defRPr>
                <a:solidFill>
                  <a:schemeClr val="tx1"/>
                </a:solidFill>
                <a:latin typeface="Verdana" pitchFamily="34" charset="0"/>
              </a:defRPr>
            </a:lvl5pPr>
            <a:lvl6pPr marL="2514600" indent="-228600" eaLnBrk="0" fontAlgn="base" hangingPunct="0">
              <a:spcBef>
                <a:spcPct val="0"/>
              </a:spcBef>
              <a:spcAft>
                <a:spcPct val="0"/>
              </a:spcAft>
              <a:defRPr>
                <a:solidFill>
                  <a:schemeClr val="tx1"/>
                </a:solidFill>
                <a:latin typeface="Verdana" pitchFamily="34" charset="0"/>
              </a:defRPr>
            </a:lvl6pPr>
            <a:lvl7pPr marL="2971800" indent="-228600" eaLnBrk="0" fontAlgn="base" hangingPunct="0">
              <a:spcBef>
                <a:spcPct val="0"/>
              </a:spcBef>
              <a:spcAft>
                <a:spcPct val="0"/>
              </a:spcAft>
              <a:defRPr>
                <a:solidFill>
                  <a:schemeClr val="tx1"/>
                </a:solidFill>
                <a:latin typeface="Verdana" pitchFamily="34" charset="0"/>
              </a:defRPr>
            </a:lvl7pPr>
            <a:lvl8pPr marL="3429000" indent="-228600" eaLnBrk="0" fontAlgn="base" hangingPunct="0">
              <a:spcBef>
                <a:spcPct val="0"/>
              </a:spcBef>
              <a:spcAft>
                <a:spcPct val="0"/>
              </a:spcAft>
              <a:defRPr>
                <a:solidFill>
                  <a:schemeClr val="tx1"/>
                </a:solidFill>
                <a:latin typeface="Verdana" pitchFamily="34" charset="0"/>
              </a:defRPr>
            </a:lvl8pPr>
            <a:lvl9pPr marL="3886200" indent="-228600" eaLnBrk="0" fontAlgn="base" hangingPunct="0">
              <a:spcBef>
                <a:spcPct val="0"/>
              </a:spcBef>
              <a:spcAft>
                <a:spcPct val="0"/>
              </a:spcAft>
              <a:defRPr>
                <a:solidFill>
                  <a:schemeClr val="tx1"/>
                </a:solidFill>
                <a:latin typeface="Verdana" pitchFamily="34" charset="0"/>
              </a:defRPr>
            </a:lvl9pPr>
          </a:lstStyle>
          <a:p>
            <a:fld id="{8ACEC84D-4B78-40FD-8A4C-6AB93B106741}" type="slidenum">
              <a:rPr lang="en-US"/>
              <a:pPr/>
              <a:t>29</a:t>
            </a:fld>
            <a:endParaRPr lang="en-US"/>
          </a:p>
        </p:txBody>
      </p:sp>
      <p:sp>
        <p:nvSpPr>
          <p:cNvPr id="2" name="Footer Placeholder 1"/>
          <p:cNvSpPr>
            <a:spLocks noGrp="1"/>
          </p:cNvSpPr>
          <p:nvPr>
            <p:ph type="ftr" sz="quarter" idx="11"/>
          </p:nvPr>
        </p:nvSpPr>
        <p:spPr/>
        <p:txBody>
          <a:bodyPr/>
          <a:lstStyle/>
          <a:p>
            <a:endParaRPr lang="en-US">
              <a:solidFill>
                <a:prstClr val="black">
                  <a:tint val="75000"/>
                </a:prstClr>
              </a:solidFill>
            </a:endParaRPr>
          </a:p>
        </p:txBody>
      </p:sp>
    </p:spTree>
    <p:extLst>
      <p:ext uri="{BB962C8B-B14F-4D97-AF65-F5344CB8AC3E}">
        <p14:creationId xmlns:p14="http://schemas.microsoft.com/office/powerpoint/2010/main" val="3127257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Engineering</a:t>
            </a:r>
          </a:p>
        </p:txBody>
      </p:sp>
      <p:sp>
        <p:nvSpPr>
          <p:cNvPr id="3" name="Content Placeholder 2"/>
          <p:cNvSpPr>
            <a:spLocks noGrp="1"/>
          </p:cNvSpPr>
          <p:nvPr>
            <p:ph idx="1"/>
          </p:nvPr>
        </p:nvSpPr>
        <p:spPr/>
        <p:txBody>
          <a:bodyPr>
            <a:normAutofit fontScale="92500" lnSpcReduction="20000"/>
          </a:bodyPr>
          <a:lstStyle/>
          <a:p>
            <a:r>
              <a:rPr lang="en-US" dirty="0"/>
              <a:t>Building software is so compelling that many software developers want to jump right in before they have a clear understanding of what is needed</a:t>
            </a:r>
          </a:p>
          <a:p>
            <a:r>
              <a:rPr lang="en-US" dirty="0"/>
              <a:t>They argue that things will become clear as they build, that project stakeholders will be able to understand need only after examining early iterations of the software, that things change so rapidly that any attempt to understand requirements in detail is a waste of time, that the bottom line is producing a working program, and that all else is secondary</a:t>
            </a:r>
          </a:p>
          <a:p>
            <a:r>
              <a:rPr lang="en-US" dirty="0"/>
              <a:t>But each argument is flawed and can lead to a failed software project</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a:t>
            </a:fld>
            <a:endParaRPr lang="en-US">
              <a:solidFill>
                <a:prstClr val="black">
                  <a:tint val="75000"/>
                </a:prstClr>
              </a:solidFill>
            </a:endParaRPr>
          </a:p>
        </p:txBody>
      </p:sp>
    </p:spTree>
    <p:extLst>
      <p:ext uri="{BB962C8B-B14F-4D97-AF65-F5344CB8AC3E}">
        <p14:creationId xmlns:p14="http://schemas.microsoft.com/office/powerpoint/2010/main" val="139918075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Requirements Elicitation</a:t>
            </a:r>
          </a:p>
        </p:txBody>
      </p:sp>
      <p:sp>
        <p:nvSpPr>
          <p:cNvPr id="3" name="Content Placeholder 2"/>
          <p:cNvSpPr>
            <a:spLocks noGrp="1"/>
          </p:cNvSpPr>
          <p:nvPr>
            <p:ph idx="1"/>
          </p:nvPr>
        </p:nvSpPr>
        <p:spPr/>
        <p:txBody>
          <a:bodyPr>
            <a:normAutofit fontScale="62500" lnSpcReduction="20000"/>
          </a:bodyPr>
          <a:lstStyle/>
          <a:p>
            <a:r>
              <a:rPr lang="en-US" dirty="0"/>
              <a:t>Within the context of an agile process, requirements are elicited by asking all stakeholders to create </a:t>
            </a:r>
            <a:r>
              <a:rPr lang="en-US" i="1" dirty="0"/>
              <a:t>user stories </a:t>
            </a:r>
            <a:endParaRPr lang="en-US" dirty="0"/>
          </a:p>
          <a:p>
            <a:r>
              <a:rPr lang="en-US" dirty="0"/>
              <a:t>Each user story describes a simple system requirement written from the user’s perspective</a:t>
            </a:r>
          </a:p>
          <a:p>
            <a:r>
              <a:rPr lang="en-US" dirty="0"/>
              <a:t>User stories can be written on small note cards, making it easy for developers to select and manage a subset of requirements to implement for the next product increment</a:t>
            </a:r>
          </a:p>
          <a:p>
            <a:r>
              <a:rPr lang="en-US" dirty="0"/>
              <a:t>Proponents claim that using note cards written in the user’s own language allows developers to shift their focus to communication with stakeholders on the selected requirements rather than their own agenda</a:t>
            </a:r>
          </a:p>
          <a:p>
            <a:r>
              <a:rPr lang="en-US" dirty="0"/>
              <a:t>Although the agile approach to requirements elicitation is attractive for many software teams, critics argue that a consideration of overall business goals and nonfunctional requirements is often lacking</a:t>
            </a:r>
          </a:p>
          <a:p>
            <a:r>
              <a:rPr lang="en-US" dirty="0"/>
              <a:t>In some cases, rework is required to accommodate performance and security issues</a:t>
            </a:r>
          </a:p>
          <a:p>
            <a:r>
              <a:rPr lang="en-US" dirty="0"/>
              <a:t>In addition, user stories may not provide a sufficient basis for system evolution over time</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30</a:t>
            </a:fld>
            <a:endParaRPr lang="en-US">
              <a:solidFill>
                <a:prstClr val="black">
                  <a:tint val="75000"/>
                </a:prstClr>
              </a:solidFill>
            </a:endParaRPr>
          </a:p>
        </p:txBody>
      </p:sp>
    </p:spTree>
    <p:extLst>
      <p:ext uri="{BB962C8B-B14F-4D97-AF65-F5344CB8AC3E}">
        <p14:creationId xmlns:p14="http://schemas.microsoft.com/office/powerpoint/2010/main" val="229998396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42883184"/>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31</a:t>
            </a:fld>
            <a:endParaRPr lang="en-US">
              <a:solidFill>
                <a:prstClr val="black">
                  <a:tint val="75000"/>
                </a:prstClr>
              </a:solidFill>
            </a:endParaRPr>
          </a:p>
        </p:txBody>
      </p:sp>
    </p:spTree>
    <p:extLst>
      <p:ext uri="{BB962C8B-B14F-4D97-AF65-F5344CB8AC3E}">
        <p14:creationId xmlns:p14="http://schemas.microsoft.com/office/powerpoint/2010/main" val="119951238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392015323"/>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32</a:t>
            </a:fld>
            <a:endParaRPr lang="en-US">
              <a:solidFill>
                <a:prstClr val="black">
                  <a:tint val="75000"/>
                </a:prstClr>
              </a:solidFill>
            </a:endParaRPr>
          </a:p>
        </p:txBody>
      </p:sp>
    </p:spTree>
    <p:extLst>
      <p:ext uri="{BB962C8B-B14F-4D97-AF65-F5344CB8AC3E}">
        <p14:creationId xmlns:p14="http://schemas.microsoft.com/office/powerpoint/2010/main" val="18549988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Developing use cases</a:t>
            </a:r>
          </a:p>
        </p:txBody>
      </p:sp>
      <p:sp>
        <p:nvSpPr>
          <p:cNvPr id="7" name="Text Placeholder 6"/>
          <p:cNvSpPr>
            <a:spLocks noGrp="1"/>
          </p:cNvSpPr>
          <p:nvPr>
            <p:ph type="body" idx="1"/>
          </p:nvPr>
        </p:nvSpPr>
        <p:spPr/>
        <p:txBody>
          <a:bodyPr/>
          <a:lstStyle/>
          <a:p>
            <a:r>
              <a:rPr lang="en-US" dirty="0"/>
              <a:t>8.4</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33</a:t>
            </a:fld>
            <a:endParaRPr lang="en-US">
              <a:solidFill>
                <a:prstClr val="black">
                  <a:tint val="75000"/>
                </a:prstClr>
              </a:solidFill>
            </a:endParaRPr>
          </a:p>
        </p:txBody>
      </p:sp>
    </p:spTree>
    <p:extLst>
      <p:ext uri="{BB962C8B-B14F-4D97-AF65-F5344CB8AC3E}">
        <p14:creationId xmlns:p14="http://schemas.microsoft.com/office/powerpoint/2010/main" val="368163732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Developing </a:t>
            </a:r>
            <a:r>
              <a:rPr lang="en-US" dirty="0" err="1"/>
              <a:t>Usecases</a:t>
            </a:r>
            <a:endParaRPr lang="en-US" dirty="0"/>
          </a:p>
        </p:txBody>
      </p:sp>
      <p:sp>
        <p:nvSpPr>
          <p:cNvPr id="3" name="Content Placeholder 2"/>
          <p:cNvSpPr>
            <a:spLocks noGrp="1"/>
          </p:cNvSpPr>
          <p:nvPr>
            <p:ph idx="1"/>
          </p:nvPr>
        </p:nvSpPr>
        <p:spPr/>
        <p:txBody>
          <a:bodyPr>
            <a:normAutofit fontScale="92500" lnSpcReduction="20000"/>
          </a:bodyPr>
          <a:lstStyle/>
          <a:p>
            <a:r>
              <a:rPr lang="en-US" dirty="0"/>
              <a:t>The first step in writing a use case is to define the set of “actors” that will be involved in the story</a:t>
            </a:r>
          </a:p>
          <a:p>
            <a:r>
              <a:rPr lang="en-US" i="1" dirty="0"/>
              <a:t>Actors </a:t>
            </a:r>
            <a:r>
              <a:rPr lang="en-US" dirty="0"/>
              <a:t>are the different people (or devices) that use the system or product within the context of the function and behavior that is to be described</a:t>
            </a:r>
          </a:p>
          <a:p>
            <a:r>
              <a:rPr lang="en-US" dirty="0"/>
              <a:t>Actors represent the roles that people (or devices) play as the system operates</a:t>
            </a:r>
          </a:p>
          <a:p>
            <a:r>
              <a:rPr lang="en-US" dirty="0"/>
              <a:t>Defined somewhat more formally, an actor is anything that communicates with the system or product and that is external to the system itself</a:t>
            </a:r>
          </a:p>
          <a:p>
            <a:r>
              <a:rPr lang="en-US" dirty="0"/>
              <a:t>Every actor has one or more goals when using the system</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34</a:t>
            </a:fld>
            <a:endParaRPr lang="en-US">
              <a:solidFill>
                <a:prstClr val="black">
                  <a:tint val="75000"/>
                </a:prstClr>
              </a:solidFill>
            </a:endParaRPr>
          </a:p>
        </p:txBody>
      </p:sp>
    </p:spTree>
    <p:extLst>
      <p:ext uri="{BB962C8B-B14F-4D97-AF65-F5344CB8AC3E}">
        <p14:creationId xmlns:p14="http://schemas.microsoft.com/office/powerpoint/2010/main" val="319193207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Developing </a:t>
            </a:r>
            <a:r>
              <a:rPr lang="en-US" dirty="0" err="1"/>
              <a:t>Usecases</a:t>
            </a:r>
            <a:endParaRPr lang="en-US" dirty="0"/>
          </a:p>
        </p:txBody>
      </p:sp>
      <p:sp>
        <p:nvSpPr>
          <p:cNvPr id="3" name="Content Placeholder 2"/>
          <p:cNvSpPr>
            <a:spLocks noGrp="1"/>
          </p:cNvSpPr>
          <p:nvPr>
            <p:ph idx="1"/>
          </p:nvPr>
        </p:nvSpPr>
        <p:spPr/>
        <p:txBody>
          <a:bodyPr>
            <a:normAutofit fontScale="92500" lnSpcReduction="10000"/>
          </a:bodyPr>
          <a:lstStyle/>
          <a:p>
            <a:r>
              <a:rPr lang="en-US" dirty="0"/>
              <a:t>Because requirements elicitation is an evolutionary activity, not all actors are identified during the first iteration</a:t>
            </a:r>
          </a:p>
          <a:p>
            <a:r>
              <a:rPr lang="en-US" dirty="0"/>
              <a:t>It is possible to identify primary actors during the first iteration and secondary actors as more is learned about the system </a:t>
            </a:r>
          </a:p>
          <a:p>
            <a:r>
              <a:rPr lang="en-US" i="1" dirty="0"/>
              <a:t>Primary actors </a:t>
            </a:r>
            <a:r>
              <a:rPr lang="en-US" dirty="0"/>
              <a:t>interact to achieve required system function and derive the intended benefit from the system</a:t>
            </a:r>
          </a:p>
          <a:p>
            <a:r>
              <a:rPr lang="en-US" dirty="0"/>
              <a:t>They work directly and frequently with the software</a:t>
            </a:r>
          </a:p>
          <a:p>
            <a:r>
              <a:rPr lang="en-US" i="1" dirty="0"/>
              <a:t>Secondary actors </a:t>
            </a:r>
            <a:r>
              <a:rPr lang="en-US" dirty="0"/>
              <a:t>support the system so that primary actors </a:t>
            </a:r>
            <a:r>
              <a:rPr lang="en-IE" dirty="0"/>
              <a:t>can do their work</a:t>
            </a:r>
            <a:endParaRPr lang="en-US" dirty="0"/>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35</a:t>
            </a:fld>
            <a:endParaRPr lang="en-US">
              <a:solidFill>
                <a:prstClr val="black">
                  <a:tint val="75000"/>
                </a:prstClr>
              </a:solidFill>
            </a:endParaRPr>
          </a:p>
        </p:txBody>
      </p:sp>
    </p:spTree>
    <p:extLst>
      <p:ext uri="{BB962C8B-B14F-4D97-AF65-F5344CB8AC3E}">
        <p14:creationId xmlns:p14="http://schemas.microsoft.com/office/powerpoint/2010/main" val="396214901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Developing </a:t>
            </a:r>
            <a:r>
              <a:rPr lang="en-US" dirty="0" err="1"/>
              <a:t>Usecases</a:t>
            </a:r>
            <a:endParaRPr lang="en-US" dirty="0"/>
          </a:p>
        </p:txBody>
      </p:sp>
      <p:sp>
        <p:nvSpPr>
          <p:cNvPr id="3" name="Content Placeholder 2"/>
          <p:cNvSpPr>
            <a:spLocks noGrp="1"/>
          </p:cNvSpPr>
          <p:nvPr>
            <p:ph idx="1"/>
          </p:nvPr>
        </p:nvSpPr>
        <p:spPr/>
        <p:txBody>
          <a:bodyPr>
            <a:normAutofit fontScale="77500" lnSpcReduction="20000"/>
          </a:bodyPr>
          <a:lstStyle/>
          <a:p>
            <a:r>
              <a:rPr lang="en-US" dirty="0"/>
              <a:t>Once actors have been identified, use cases can be developed</a:t>
            </a:r>
          </a:p>
          <a:p>
            <a:r>
              <a:rPr lang="en-US" dirty="0"/>
              <a:t>A number of questions that should be answered by a use </a:t>
            </a:r>
            <a:r>
              <a:rPr lang="en-IE" dirty="0"/>
              <a:t>case:</a:t>
            </a:r>
          </a:p>
          <a:p>
            <a:pPr lvl="1"/>
            <a:r>
              <a:rPr lang="en-US" dirty="0"/>
              <a:t>Who is the primary actor, the secondary actor(s)?</a:t>
            </a:r>
          </a:p>
          <a:p>
            <a:pPr lvl="1"/>
            <a:r>
              <a:rPr lang="en-US" dirty="0"/>
              <a:t>What are the actor’s goals?</a:t>
            </a:r>
          </a:p>
          <a:p>
            <a:pPr lvl="1"/>
            <a:r>
              <a:rPr lang="en-US" dirty="0"/>
              <a:t>What preconditions should exist before the story begins?</a:t>
            </a:r>
          </a:p>
          <a:p>
            <a:pPr lvl="1"/>
            <a:r>
              <a:rPr lang="en-US" dirty="0"/>
              <a:t>What main tasks or functions are performed by the actor?</a:t>
            </a:r>
          </a:p>
          <a:p>
            <a:pPr lvl="1"/>
            <a:r>
              <a:rPr lang="en-US" dirty="0"/>
              <a:t>What exceptions might be considered as the story is described?	</a:t>
            </a:r>
          </a:p>
          <a:p>
            <a:pPr lvl="1"/>
            <a:r>
              <a:rPr lang="en-US" dirty="0"/>
              <a:t>What variations in the actor’s interaction are possible?</a:t>
            </a:r>
          </a:p>
          <a:p>
            <a:pPr lvl="1"/>
            <a:r>
              <a:rPr lang="en-US" dirty="0"/>
              <a:t>What system information will the actor acquire, produce, or change?</a:t>
            </a:r>
          </a:p>
          <a:p>
            <a:pPr lvl="1"/>
            <a:r>
              <a:rPr lang="en-US" dirty="0"/>
              <a:t>Will the actor have to inform the system about changes in the external </a:t>
            </a:r>
            <a:r>
              <a:rPr lang="en-IE" dirty="0"/>
              <a:t>environment?</a:t>
            </a:r>
          </a:p>
          <a:p>
            <a:pPr lvl="1"/>
            <a:r>
              <a:rPr lang="en-US" dirty="0"/>
              <a:t>What information does the actor desire from the system?</a:t>
            </a:r>
          </a:p>
          <a:p>
            <a:pPr lvl="1"/>
            <a:r>
              <a:rPr lang="en-US" dirty="0"/>
              <a:t>Does the actor wish to be informed about unexpected changes?</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36</a:t>
            </a:fld>
            <a:endParaRPr lang="en-US">
              <a:solidFill>
                <a:prstClr val="black">
                  <a:tint val="75000"/>
                </a:prstClr>
              </a:solidFill>
            </a:endParaRPr>
          </a:p>
        </p:txBody>
      </p:sp>
    </p:spTree>
    <p:extLst>
      <p:ext uri="{BB962C8B-B14F-4D97-AF65-F5344CB8AC3E}">
        <p14:creationId xmlns:p14="http://schemas.microsoft.com/office/powerpoint/2010/main" val="299370481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650334945"/>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37</a:t>
            </a:fld>
            <a:endParaRPr lang="en-US">
              <a:solidFill>
                <a:prstClr val="black">
                  <a:tint val="75000"/>
                </a:prstClr>
              </a:solidFill>
            </a:endParaRPr>
          </a:p>
        </p:txBody>
      </p:sp>
    </p:spTree>
    <p:extLst>
      <p:ext uri="{BB962C8B-B14F-4D97-AF65-F5344CB8AC3E}">
        <p14:creationId xmlns:p14="http://schemas.microsoft.com/office/powerpoint/2010/main" val="13426907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SafeHome</a:t>
            </a:r>
          </a:p>
        </p:txBody>
      </p:sp>
      <p:sp>
        <p:nvSpPr>
          <p:cNvPr id="3" name="Content Placeholder 2"/>
          <p:cNvSpPr>
            <a:spLocks noGrp="1"/>
          </p:cNvSpPr>
          <p:nvPr>
            <p:ph idx="1"/>
          </p:nvPr>
        </p:nvSpPr>
        <p:spPr/>
        <p:txBody>
          <a:bodyPr/>
          <a:lstStyle/>
          <a:p>
            <a:r>
              <a:rPr lang="en-US" dirty="0"/>
              <a:t>Homeowner (a user), </a:t>
            </a:r>
          </a:p>
          <a:p>
            <a:r>
              <a:rPr lang="en-US" dirty="0"/>
              <a:t>setup manager (likely the same person as homeowner, but playing a different role), </a:t>
            </a:r>
          </a:p>
          <a:p>
            <a:r>
              <a:rPr lang="en-US" dirty="0"/>
              <a:t>sensors (devices attached to the system), and </a:t>
            </a:r>
          </a:p>
          <a:p>
            <a:r>
              <a:rPr lang="en-US" dirty="0"/>
              <a:t>the monitoring and response subsystem (the central station that monitors the SafeHome home security function)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38</a:t>
            </a:fld>
            <a:endParaRPr lang="en-US"/>
          </a:p>
        </p:txBody>
      </p:sp>
    </p:spTree>
    <p:extLst>
      <p:ext uri="{BB962C8B-B14F-4D97-AF65-F5344CB8AC3E}">
        <p14:creationId xmlns:p14="http://schemas.microsoft.com/office/powerpoint/2010/main" val="199516129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SafeHome</a:t>
            </a:r>
            <a:endParaRPr lang="en-US" dirty="0"/>
          </a:p>
        </p:txBody>
      </p:sp>
      <p:sp>
        <p:nvSpPr>
          <p:cNvPr id="3" name="Content Placeholder 2"/>
          <p:cNvSpPr>
            <a:spLocks noGrp="1"/>
          </p:cNvSpPr>
          <p:nvPr>
            <p:ph idx="1"/>
          </p:nvPr>
        </p:nvSpPr>
        <p:spPr/>
        <p:txBody>
          <a:bodyPr>
            <a:normAutofit/>
          </a:bodyPr>
          <a:lstStyle/>
          <a:p>
            <a:r>
              <a:rPr lang="en-US" dirty="0"/>
              <a:t>The </a:t>
            </a:r>
            <a:r>
              <a:rPr lang="en-US" b="1" dirty="0"/>
              <a:t>homeowner </a:t>
            </a:r>
            <a:r>
              <a:rPr lang="en-US" dirty="0"/>
              <a:t>actor interacts with the home security function in  a number of different ways using either the alarm control panel or a PC</a:t>
            </a:r>
          </a:p>
          <a:p>
            <a:pPr marL="0" indent="0">
              <a:buNone/>
            </a:pPr>
            <a:r>
              <a:rPr lang="en-US" dirty="0"/>
              <a:t>The homeowner (1) enters a password to allow all other interactions, (2) inquires about the status of a security zone, (3) inquires about the status of a sensor, (4) presses the panic button in an emergency, and (5) activates/deactivates the security system.</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39</a:t>
            </a:fld>
            <a:endParaRPr lang="en-US"/>
          </a:p>
        </p:txBody>
      </p:sp>
    </p:spTree>
    <p:extLst>
      <p:ext uri="{BB962C8B-B14F-4D97-AF65-F5344CB8AC3E}">
        <p14:creationId xmlns:p14="http://schemas.microsoft.com/office/powerpoint/2010/main" val="8433322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Engineering</a:t>
            </a:r>
          </a:p>
        </p:txBody>
      </p:sp>
      <p:sp>
        <p:nvSpPr>
          <p:cNvPr id="3" name="Content Placeholder 2"/>
          <p:cNvSpPr>
            <a:spLocks noGrp="1"/>
          </p:cNvSpPr>
          <p:nvPr>
            <p:ph idx="1"/>
          </p:nvPr>
        </p:nvSpPr>
        <p:spPr/>
        <p:txBody>
          <a:bodyPr>
            <a:normAutofit lnSpcReduction="10000"/>
          </a:bodyPr>
          <a:lstStyle/>
          <a:p>
            <a:r>
              <a:rPr lang="en-US" dirty="0"/>
              <a:t>The broad spectrum of tasks and techniques that lead to an understanding of requirements is called </a:t>
            </a:r>
            <a:r>
              <a:rPr lang="en-US" i="1" dirty="0"/>
              <a:t>requirements engineering</a:t>
            </a:r>
          </a:p>
          <a:p>
            <a:r>
              <a:rPr lang="en-US" dirty="0"/>
              <a:t>From a software process perspective, requirements engineering is a major software engineering action that begins during the communication activity and continues into the modeling activity</a:t>
            </a:r>
          </a:p>
          <a:p>
            <a:r>
              <a:rPr lang="en-US" dirty="0"/>
              <a:t>It must be adapted to the needs of the process, the project, the product, and the people doing the work</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a:t>
            </a:fld>
            <a:endParaRPr lang="en-US">
              <a:solidFill>
                <a:prstClr val="black">
                  <a:tint val="75000"/>
                </a:prstClr>
              </a:solidFill>
            </a:endParaRPr>
          </a:p>
        </p:txBody>
      </p:sp>
    </p:spTree>
    <p:extLst>
      <p:ext uri="{BB962C8B-B14F-4D97-AF65-F5344CB8AC3E}">
        <p14:creationId xmlns:p14="http://schemas.microsoft.com/office/powerpoint/2010/main" val="332724267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SafeHome</a:t>
            </a:r>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40</a:t>
            </a:fld>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9212" y="2057400"/>
            <a:ext cx="6696075" cy="3476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144015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012" y="152400"/>
            <a:ext cx="10590371" cy="1143000"/>
          </a:xfrm>
        </p:spPr>
        <p:txBody>
          <a:bodyPr>
            <a:normAutofit fontScale="90000"/>
          </a:bodyPr>
          <a:lstStyle/>
          <a:p>
            <a:r>
              <a:rPr lang="en-US" i="1" dirty="0"/>
              <a:t>SafeHome – </a:t>
            </a:r>
            <a:r>
              <a:rPr lang="en-US" dirty="0"/>
              <a:t>Basic </a:t>
            </a:r>
            <a:r>
              <a:rPr lang="en-US" dirty="0" err="1"/>
              <a:t>Usecase</a:t>
            </a:r>
            <a:r>
              <a:rPr lang="en-US" dirty="0"/>
              <a:t/>
            </a:r>
            <a:br>
              <a:rPr lang="en-US" dirty="0"/>
            </a:br>
            <a:r>
              <a:rPr lang="en-US" sz="2700" i="1" dirty="0"/>
              <a:t>Describes the interaction between the actor and the system</a:t>
            </a:r>
            <a:endParaRPr lang="en-US" i="1" dirty="0"/>
          </a:p>
        </p:txBody>
      </p:sp>
      <p:sp>
        <p:nvSpPr>
          <p:cNvPr id="3" name="Content Placeholder 2"/>
          <p:cNvSpPr>
            <a:spLocks noGrp="1"/>
          </p:cNvSpPr>
          <p:nvPr>
            <p:ph idx="1"/>
          </p:nvPr>
        </p:nvSpPr>
        <p:spPr>
          <a:xfrm>
            <a:off x="531812" y="1447800"/>
            <a:ext cx="10969943" cy="5257799"/>
          </a:xfrm>
        </p:spPr>
        <p:txBody>
          <a:bodyPr>
            <a:normAutofit fontScale="77500" lnSpcReduction="20000"/>
          </a:bodyPr>
          <a:lstStyle/>
          <a:p>
            <a:pPr marL="514350" indent="-514350">
              <a:buFont typeface="+mj-lt"/>
              <a:buAutoNum type="arabicPeriod"/>
            </a:pPr>
            <a:r>
              <a:rPr lang="en-US" dirty="0"/>
              <a:t>The homeowner observes the </a:t>
            </a:r>
            <a:r>
              <a:rPr lang="en-US" i="1" dirty="0"/>
              <a:t>SafeHome </a:t>
            </a:r>
            <a:r>
              <a:rPr lang="en-US" dirty="0"/>
              <a:t>control panel to determine if the system is ready for input. If the system is not ready, a </a:t>
            </a:r>
            <a:r>
              <a:rPr lang="en-US" i="1" dirty="0"/>
              <a:t>not ready </a:t>
            </a:r>
            <a:r>
              <a:rPr lang="en-US" dirty="0"/>
              <a:t>message is displayed on the LCD display, and the homeowner must physically close windows or doors so that the </a:t>
            </a:r>
            <a:r>
              <a:rPr lang="en-US" i="1" dirty="0"/>
              <a:t>not ready </a:t>
            </a:r>
            <a:r>
              <a:rPr lang="en-US" dirty="0"/>
              <a:t>message disappears. [A </a:t>
            </a:r>
            <a:r>
              <a:rPr lang="en-US" i="1" dirty="0"/>
              <a:t>not ready </a:t>
            </a:r>
            <a:r>
              <a:rPr lang="en-US" dirty="0"/>
              <a:t>message implies that a sensor is open; i.e., that a door or window is open</a:t>
            </a:r>
          </a:p>
          <a:p>
            <a:pPr marL="514350" indent="-514350">
              <a:buFont typeface="+mj-lt"/>
              <a:buAutoNum type="arabicPeriod"/>
            </a:pPr>
            <a:r>
              <a:rPr lang="en-US" dirty="0"/>
              <a:t>The homeowner uses the keypad to key in a four-digit password. The password is compared with the valid password stored in the system. If the password is incorrect, the control panel will beep once and reset itself for additional input. If the password is correct, the control panel awaits further action.</a:t>
            </a:r>
          </a:p>
          <a:p>
            <a:pPr marL="514350" indent="-514350">
              <a:buFont typeface="+mj-lt"/>
              <a:buAutoNum type="arabicPeriod"/>
            </a:pPr>
            <a:r>
              <a:rPr lang="en-US" dirty="0"/>
              <a:t>The homeowner selects and keys in </a:t>
            </a:r>
            <a:r>
              <a:rPr lang="en-US" i="1" dirty="0"/>
              <a:t>stay </a:t>
            </a:r>
            <a:r>
              <a:rPr lang="en-US" dirty="0"/>
              <a:t>or </a:t>
            </a:r>
            <a:r>
              <a:rPr lang="en-US" i="1" dirty="0"/>
              <a:t>away </a:t>
            </a:r>
            <a:r>
              <a:rPr lang="en-US" dirty="0"/>
              <a:t>to activate the system. </a:t>
            </a:r>
            <a:r>
              <a:rPr lang="en-US" i="1" dirty="0"/>
              <a:t>Stay </a:t>
            </a:r>
            <a:r>
              <a:rPr lang="en-US" dirty="0"/>
              <a:t>activates only perimeter sensors (inside motion detecting sensors are deactivated). </a:t>
            </a:r>
            <a:r>
              <a:rPr lang="en-US" i="1" dirty="0"/>
              <a:t>Away </a:t>
            </a:r>
            <a:r>
              <a:rPr lang="en-US" dirty="0"/>
              <a:t>activates all sensors.</a:t>
            </a:r>
          </a:p>
          <a:p>
            <a:pPr marL="514350" indent="-514350">
              <a:buFont typeface="+mj-lt"/>
              <a:buAutoNum type="arabicPeriod"/>
            </a:pPr>
            <a:r>
              <a:rPr lang="en-US" dirty="0"/>
              <a:t>When activation occurs, a red alarm light can be observed by the homeowner</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41</a:t>
            </a:fld>
            <a:endParaRPr lang="en-US"/>
          </a:p>
        </p:txBody>
      </p:sp>
    </p:spTree>
    <p:extLst>
      <p:ext uri="{BB962C8B-B14F-4D97-AF65-F5344CB8AC3E}">
        <p14:creationId xmlns:p14="http://schemas.microsoft.com/office/powerpoint/2010/main" val="162003337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E66ED6B-B394-4858-83ED-E04B8A1E4065}"/>
              </a:ext>
            </a:extLst>
          </p:cNvPr>
          <p:cNvSpPr>
            <a:spLocks noGrp="1"/>
          </p:cNvSpPr>
          <p:nvPr>
            <p:ph type="title"/>
          </p:nvPr>
        </p:nvSpPr>
        <p:spPr/>
        <p:txBody>
          <a:bodyPr>
            <a:normAutofit fontScale="90000"/>
          </a:bodyPr>
          <a:lstStyle/>
          <a:p>
            <a:r>
              <a:rPr lang="en-US" dirty="0"/>
              <a:t>UML use case diagram for </a:t>
            </a:r>
            <a:r>
              <a:rPr lang="en-US" dirty="0" err="1"/>
              <a:t>SafeHome</a:t>
            </a:r>
            <a:r>
              <a:rPr lang="en-US" dirty="0"/>
              <a:t> home security function</a:t>
            </a:r>
            <a:endParaRPr lang="en-IE" dirty="0"/>
          </a:p>
        </p:txBody>
      </p:sp>
      <p:sp>
        <p:nvSpPr>
          <p:cNvPr id="4" name="Footer Placeholder 3">
            <a:extLst>
              <a:ext uri="{FF2B5EF4-FFF2-40B4-BE49-F238E27FC236}">
                <a16:creationId xmlns:a16="http://schemas.microsoft.com/office/drawing/2014/main" xmlns="" id="{16C5B299-051C-4BF8-81B3-8E1957FBFF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81D172DD-8143-462D-905B-0C6F465E2EFD}"/>
              </a:ext>
            </a:extLst>
          </p:cNvPr>
          <p:cNvSpPr>
            <a:spLocks noGrp="1"/>
          </p:cNvSpPr>
          <p:nvPr>
            <p:ph type="sldNum" sz="quarter" idx="12"/>
          </p:nvPr>
        </p:nvSpPr>
        <p:spPr/>
        <p:txBody>
          <a:bodyPr/>
          <a:lstStyle/>
          <a:p>
            <a:fld id="{F73DB6DB-7499-4228-9BC0-66809057D228}" type="slidenum">
              <a:rPr lang="en-US" smtClean="0"/>
              <a:pPr/>
              <a:t>42</a:t>
            </a:fld>
            <a:endParaRPr lang="en-US"/>
          </a:p>
        </p:txBody>
      </p:sp>
      <p:pic>
        <p:nvPicPr>
          <p:cNvPr id="6" name="Picture 5">
            <a:extLst>
              <a:ext uri="{FF2B5EF4-FFF2-40B4-BE49-F238E27FC236}">
                <a16:creationId xmlns:a16="http://schemas.microsoft.com/office/drawing/2014/main" xmlns="" id="{787C96CC-7C88-46E7-BC44-2CD40DA46CFB}"/>
              </a:ext>
            </a:extLst>
          </p:cNvPr>
          <p:cNvPicPr>
            <a:picLocks noChangeAspect="1"/>
          </p:cNvPicPr>
          <p:nvPr/>
        </p:nvPicPr>
        <p:blipFill>
          <a:blip r:embed="rId2"/>
          <a:stretch>
            <a:fillRect/>
          </a:stretch>
        </p:blipFill>
        <p:spPr>
          <a:xfrm>
            <a:off x="3577028" y="1428811"/>
            <a:ext cx="4574784" cy="5319704"/>
          </a:xfrm>
          <a:prstGeom prst="rect">
            <a:avLst/>
          </a:prstGeom>
        </p:spPr>
      </p:pic>
    </p:spTree>
    <p:extLst>
      <p:ext uri="{BB962C8B-B14F-4D97-AF65-F5344CB8AC3E}">
        <p14:creationId xmlns:p14="http://schemas.microsoft.com/office/powerpoint/2010/main" val="147256349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10B8D61F-47C2-43A3-86E8-6DF11C5A40DE}"/>
              </a:ext>
            </a:extLst>
          </p:cNvPr>
          <p:cNvSpPr>
            <a:spLocks noGrp="1"/>
          </p:cNvSpPr>
          <p:nvPr>
            <p:ph type="ctrTitle"/>
          </p:nvPr>
        </p:nvSpPr>
        <p:spPr/>
        <p:txBody>
          <a:bodyPr/>
          <a:lstStyle/>
          <a:p>
            <a:r>
              <a:rPr lang="en-IE" dirty="0"/>
              <a:t>Building the Analysis Model</a:t>
            </a:r>
          </a:p>
        </p:txBody>
      </p:sp>
      <p:sp>
        <p:nvSpPr>
          <p:cNvPr id="7" name="Subtitle 6">
            <a:extLst>
              <a:ext uri="{FF2B5EF4-FFF2-40B4-BE49-F238E27FC236}">
                <a16:creationId xmlns:a16="http://schemas.microsoft.com/office/drawing/2014/main" xmlns="" id="{E23890E5-6BDB-49E0-AA6E-48B62325E881}"/>
              </a:ext>
            </a:extLst>
          </p:cNvPr>
          <p:cNvSpPr>
            <a:spLocks noGrp="1"/>
          </p:cNvSpPr>
          <p:nvPr>
            <p:ph type="subTitle" idx="1"/>
          </p:nvPr>
        </p:nvSpPr>
        <p:spPr/>
        <p:txBody>
          <a:bodyPr/>
          <a:lstStyle/>
          <a:p>
            <a:r>
              <a:rPr lang="en-IE" dirty="0"/>
              <a:t>8.5</a:t>
            </a:r>
          </a:p>
        </p:txBody>
      </p:sp>
      <p:sp>
        <p:nvSpPr>
          <p:cNvPr id="4" name="Footer Placeholder 3">
            <a:extLst>
              <a:ext uri="{FF2B5EF4-FFF2-40B4-BE49-F238E27FC236}">
                <a16:creationId xmlns:a16="http://schemas.microsoft.com/office/drawing/2014/main" xmlns="" id="{C795915D-CFFC-476F-B8F9-A15E7DAC660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F657068A-7FD7-415B-A697-032F95E8554B}"/>
              </a:ext>
            </a:extLst>
          </p:cNvPr>
          <p:cNvSpPr>
            <a:spLocks noGrp="1"/>
          </p:cNvSpPr>
          <p:nvPr>
            <p:ph type="sldNum" sz="quarter" idx="12"/>
          </p:nvPr>
        </p:nvSpPr>
        <p:spPr/>
        <p:txBody>
          <a:bodyPr/>
          <a:lstStyle/>
          <a:p>
            <a:fld id="{F73DB6DB-7499-4228-9BC0-66809057D228}" type="slidenum">
              <a:rPr lang="en-US" smtClean="0"/>
              <a:pPr/>
              <a:t>43</a:t>
            </a:fld>
            <a:endParaRPr lang="en-US"/>
          </a:p>
        </p:txBody>
      </p:sp>
    </p:spTree>
    <p:extLst>
      <p:ext uri="{BB962C8B-B14F-4D97-AF65-F5344CB8AC3E}">
        <p14:creationId xmlns:p14="http://schemas.microsoft.com/office/powerpoint/2010/main" val="89080837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6F3417-0F4F-4510-87F0-0FA572D510F8}"/>
              </a:ext>
            </a:extLst>
          </p:cNvPr>
          <p:cNvSpPr>
            <a:spLocks noGrp="1"/>
          </p:cNvSpPr>
          <p:nvPr>
            <p:ph type="title"/>
          </p:nvPr>
        </p:nvSpPr>
        <p:spPr/>
        <p:txBody>
          <a:bodyPr/>
          <a:lstStyle/>
          <a:p>
            <a:r>
              <a:rPr lang="en-IE" dirty="0"/>
              <a:t>Building the Analysis Model</a:t>
            </a:r>
          </a:p>
        </p:txBody>
      </p:sp>
      <p:sp>
        <p:nvSpPr>
          <p:cNvPr id="3" name="Content Placeholder 2">
            <a:extLst>
              <a:ext uri="{FF2B5EF4-FFF2-40B4-BE49-F238E27FC236}">
                <a16:creationId xmlns:a16="http://schemas.microsoft.com/office/drawing/2014/main" xmlns="" id="{3EAB84F6-0895-4C8A-AAAD-32A74210BA42}"/>
              </a:ext>
            </a:extLst>
          </p:cNvPr>
          <p:cNvSpPr>
            <a:spLocks noGrp="1"/>
          </p:cNvSpPr>
          <p:nvPr>
            <p:ph idx="1"/>
          </p:nvPr>
        </p:nvSpPr>
        <p:spPr/>
        <p:txBody>
          <a:bodyPr>
            <a:normAutofit lnSpcReduction="10000"/>
          </a:bodyPr>
          <a:lstStyle/>
          <a:p>
            <a:r>
              <a:rPr lang="en-US" dirty="0"/>
              <a:t>The intent of the analysis model is to provide a description of the required informational, functional, and behavioral domains for a computer-based system</a:t>
            </a:r>
          </a:p>
          <a:p>
            <a:r>
              <a:rPr lang="en-US" dirty="0"/>
              <a:t>The model changes dynamically as you learn more about the system to be built, and other stakeholders understand more about what they really require</a:t>
            </a:r>
          </a:p>
          <a:p>
            <a:r>
              <a:rPr lang="en-US" dirty="0"/>
              <a:t>For that reason, the analysis model is a snapshot of requirements at any given time</a:t>
            </a:r>
          </a:p>
          <a:p>
            <a:r>
              <a:rPr lang="en-US" dirty="0"/>
              <a:t>You should expect it to change</a:t>
            </a:r>
            <a:endParaRPr lang="en-IE" dirty="0"/>
          </a:p>
        </p:txBody>
      </p:sp>
      <p:sp>
        <p:nvSpPr>
          <p:cNvPr id="4" name="Footer Placeholder 3">
            <a:extLst>
              <a:ext uri="{FF2B5EF4-FFF2-40B4-BE49-F238E27FC236}">
                <a16:creationId xmlns:a16="http://schemas.microsoft.com/office/drawing/2014/main" xmlns="" id="{619B884D-BD48-4550-A158-D65B0B956D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37D59982-4FB3-447E-8619-0E9378A1E869}"/>
              </a:ext>
            </a:extLst>
          </p:cNvPr>
          <p:cNvSpPr>
            <a:spLocks noGrp="1"/>
          </p:cNvSpPr>
          <p:nvPr>
            <p:ph type="sldNum" sz="quarter" idx="12"/>
          </p:nvPr>
        </p:nvSpPr>
        <p:spPr/>
        <p:txBody>
          <a:bodyPr/>
          <a:lstStyle/>
          <a:p>
            <a:fld id="{F73DB6DB-7499-4228-9BC0-66809057D228}" type="slidenum">
              <a:rPr lang="en-US" smtClean="0"/>
              <a:pPr/>
              <a:t>44</a:t>
            </a:fld>
            <a:endParaRPr lang="en-US"/>
          </a:p>
        </p:txBody>
      </p:sp>
    </p:spTree>
    <p:extLst>
      <p:ext uri="{BB962C8B-B14F-4D97-AF65-F5344CB8AC3E}">
        <p14:creationId xmlns:p14="http://schemas.microsoft.com/office/powerpoint/2010/main" val="222778426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6FD6C29-4827-43A5-9558-63B2423C4EBD}"/>
              </a:ext>
            </a:extLst>
          </p:cNvPr>
          <p:cNvSpPr>
            <a:spLocks noGrp="1"/>
          </p:cNvSpPr>
          <p:nvPr>
            <p:ph type="title"/>
          </p:nvPr>
        </p:nvSpPr>
        <p:spPr/>
        <p:txBody>
          <a:bodyPr/>
          <a:lstStyle/>
          <a:p>
            <a:r>
              <a:rPr lang="en-US" dirty="0"/>
              <a:t>Elements of the Analysis Model</a:t>
            </a:r>
            <a:endParaRPr lang="en-IE" dirty="0"/>
          </a:p>
        </p:txBody>
      </p:sp>
      <p:sp>
        <p:nvSpPr>
          <p:cNvPr id="3" name="Content Placeholder 2">
            <a:extLst>
              <a:ext uri="{FF2B5EF4-FFF2-40B4-BE49-F238E27FC236}">
                <a16:creationId xmlns:a16="http://schemas.microsoft.com/office/drawing/2014/main" xmlns="" id="{C10B7CA9-76F5-4E3C-AC61-80753E7D8F60}"/>
              </a:ext>
            </a:extLst>
          </p:cNvPr>
          <p:cNvSpPr>
            <a:spLocks noGrp="1"/>
          </p:cNvSpPr>
          <p:nvPr>
            <p:ph idx="1"/>
          </p:nvPr>
        </p:nvSpPr>
        <p:spPr/>
        <p:txBody>
          <a:bodyPr/>
          <a:lstStyle/>
          <a:p>
            <a:r>
              <a:rPr lang="en-US" dirty="0"/>
              <a:t>There are many different ways to look at the requirements for a computer-based </a:t>
            </a:r>
            <a:r>
              <a:rPr lang="en-IE" dirty="0"/>
              <a:t>system</a:t>
            </a:r>
          </a:p>
          <a:p>
            <a:r>
              <a:rPr lang="en-IE" dirty="0"/>
              <a:t>Different modes of representation </a:t>
            </a:r>
            <a:r>
              <a:rPr lang="en-US" dirty="0"/>
              <a:t>force you to consider requirements from different viewpoints</a:t>
            </a:r>
          </a:p>
          <a:p>
            <a:r>
              <a:rPr lang="en-US" dirty="0"/>
              <a:t>A set of generic elements is common to most analysis models</a:t>
            </a:r>
            <a:endParaRPr lang="en-IE" dirty="0"/>
          </a:p>
        </p:txBody>
      </p:sp>
      <p:sp>
        <p:nvSpPr>
          <p:cNvPr id="4" name="Footer Placeholder 3">
            <a:extLst>
              <a:ext uri="{FF2B5EF4-FFF2-40B4-BE49-F238E27FC236}">
                <a16:creationId xmlns:a16="http://schemas.microsoft.com/office/drawing/2014/main" xmlns="" id="{CD194551-75ED-4F4F-89D8-A3850D8FBA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E3675023-4E06-4EB3-A50E-8496E7A46EE4}"/>
              </a:ext>
            </a:extLst>
          </p:cNvPr>
          <p:cNvSpPr>
            <a:spLocks noGrp="1"/>
          </p:cNvSpPr>
          <p:nvPr>
            <p:ph type="sldNum" sz="quarter" idx="12"/>
          </p:nvPr>
        </p:nvSpPr>
        <p:spPr/>
        <p:txBody>
          <a:bodyPr/>
          <a:lstStyle/>
          <a:p>
            <a:fld id="{F73DB6DB-7499-4228-9BC0-66809057D228}" type="slidenum">
              <a:rPr lang="en-US" smtClean="0"/>
              <a:pPr/>
              <a:t>45</a:t>
            </a:fld>
            <a:endParaRPr lang="en-US"/>
          </a:p>
        </p:txBody>
      </p:sp>
    </p:spTree>
    <p:extLst>
      <p:ext uri="{BB962C8B-B14F-4D97-AF65-F5344CB8AC3E}">
        <p14:creationId xmlns:p14="http://schemas.microsoft.com/office/powerpoint/2010/main" val="370079342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B37511C-A0B3-4AE4-82B3-91545E5A1E61}"/>
              </a:ext>
            </a:extLst>
          </p:cNvPr>
          <p:cNvSpPr>
            <a:spLocks noGrp="1"/>
          </p:cNvSpPr>
          <p:nvPr>
            <p:ph type="title"/>
          </p:nvPr>
        </p:nvSpPr>
        <p:spPr/>
        <p:txBody>
          <a:bodyPr/>
          <a:lstStyle/>
          <a:p>
            <a:r>
              <a:rPr lang="en-IE" dirty="0"/>
              <a:t>Scenario-based elements</a:t>
            </a:r>
          </a:p>
        </p:txBody>
      </p:sp>
      <p:sp>
        <p:nvSpPr>
          <p:cNvPr id="3" name="Content Placeholder 2">
            <a:extLst>
              <a:ext uri="{FF2B5EF4-FFF2-40B4-BE49-F238E27FC236}">
                <a16:creationId xmlns:a16="http://schemas.microsoft.com/office/drawing/2014/main" xmlns="" id="{5E3478D9-C9B9-41F5-BE2B-84ED8685611A}"/>
              </a:ext>
            </a:extLst>
          </p:cNvPr>
          <p:cNvSpPr>
            <a:spLocks noGrp="1"/>
          </p:cNvSpPr>
          <p:nvPr>
            <p:ph idx="1"/>
          </p:nvPr>
        </p:nvSpPr>
        <p:spPr/>
        <p:txBody>
          <a:bodyPr>
            <a:normAutofit lnSpcReduction="10000"/>
          </a:bodyPr>
          <a:lstStyle/>
          <a:p>
            <a:r>
              <a:rPr lang="en-US" dirty="0"/>
              <a:t>The system is described from the user’s point of view using a scenario-based approach</a:t>
            </a:r>
          </a:p>
          <a:p>
            <a:r>
              <a:rPr lang="en-US" dirty="0"/>
              <a:t>For example, basic use cases and their corresponding use case diagrams evolve into more elaborate template-based use cases</a:t>
            </a:r>
          </a:p>
          <a:p>
            <a:r>
              <a:rPr lang="en-US" dirty="0"/>
              <a:t>Scenario-based elements of the requirements model are often the first part of the model that is developed</a:t>
            </a:r>
          </a:p>
          <a:p>
            <a:r>
              <a:rPr lang="en-US" dirty="0"/>
              <a:t>As such, they serve as input for the creation of other modeling elements</a:t>
            </a:r>
          </a:p>
        </p:txBody>
      </p:sp>
      <p:sp>
        <p:nvSpPr>
          <p:cNvPr id="4" name="Footer Placeholder 3">
            <a:extLst>
              <a:ext uri="{FF2B5EF4-FFF2-40B4-BE49-F238E27FC236}">
                <a16:creationId xmlns:a16="http://schemas.microsoft.com/office/drawing/2014/main" xmlns="" id="{396ACCB5-89CD-46F1-B3A1-3FB75F144BC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6CD1C3C6-FB20-4707-9E12-A82669389233}"/>
              </a:ext>
            </a:extLst>
          </p:cNvPr>
          <p:cNvSpPr>
            <a:spLocks noGrp="1"/>
          </p:cNvSpPr>
          <p:nvPr>
            <p:ph type="sldNum" sz="quarter" idx="12"/>
          </p:nvPr>
        </p:nvSpPr>
        <p:spPr/>
        <p:txBody>
          <a:bodyPr/>
          <a:lstStyle/>
          <a:p>
            <a:fld id="{F73DB6DB-7499-4228-9BC0-66809057D228}" type="slidenum">
              <a:rPr lang="en-US" smtClean="0"/>
              <a:pPr/>
              <a:t>46</a:t>
            </a:fld>
            <a:endParaRPr lang="en-US"/>
          </a:p>
        </p:txBody>
      </p:sp>
    </p:spTree>
    <p:extLst>
      <p:ext uri="{BB962C8B-B14F-4D97-AF65-F5344CB8AC3E}">
        <p14:creationId xmlns:p14="http://schemas.microsoft.com/office/powerpoint/2010/main" val="402298095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7969C8-2E7D-4484-9972-8742A0E14CD4}"/>
              </a:ext>
            </a:extLst>
          </p:cNvPr>
          <p:cNvSpPr>
            <a:spLocks noGrp="1"/>
          </p:cNvSpPr>
          <p:nvPr>
            <p:ph type="title"/>
          </p:nvPr>
        </p:nvSpPr>
        <p:spPr>
          <a:xfrm>
            <a:off x="379412" y="76200"/>
            <a:ext cx="3351371" cy="3154362"/>
          </a:xfrm>
        </p:spPr>
        <p:txBody>
          <a:bodyPr>
            <a:normAutofit fontScale="90000"/>
          </a:bodyPr>
          <a:lstStyle/>
          <a:p>
            <a:r>
              <a:rPr lang="en-US" dirty="0"/>
              <a:t>UML activity</a:t>
            </a:r>
            <a:br>
              <a:rPr lang="en-US" dirty="0"/>
            </a:br>
            <a:r>
              <a:rPr lang="en-US" dirty="0"/>
              <a:t>diagrams</a:t>
            </a:r>
            <a:br>
              <a:rPr lang="en-US" dirty="0"/>
            </a:br>
            <a:r>
              <a:rPr lang="en-US" dirty="0"/>
              <a:t>for eliciting</a:t>
            </a:r>
            <a:br>
              <a:rPr lang="en-US" dirty="0"/>
            </a:br>
            <a:r>
              <a:rPr lang="en-US" dirty="0"/>
              <a:t>requirements</a:t>
            </a:r>
            <a:endParaRPr lang="en-IE" dirty="0"/>
          </a:p>
        </p:txBody>
      </p:sp>
      <p:pic>
        <p:nvPicPr>
          <p:cNvPr id="6" name="Content Placeholder 5">
            <a:extLst>
              <a:ext uri="{FF2B5EF4-FFF2-40B4-BE49-F238E27FC236}">
                <a16:creationId xmlns:a16="http://schemas.microsoft.com/office/drawing/2014/main" xmlns="" id="{FE7BF8E6-FD0C-4C7B-B059-69D8C96CD912}"/>
              </a:ext>
            </a:extLst>
          </p:cNvPr>
          <p:cNvPicPr>
            <a:picLocks noGrp="1" noChangeAspect="1"/>
          </p:cNvPicPr>
          <p:nvPr>
            <p:ph idx="1"/>
          </p:nvPr>
        </p:nvPicPr>
        <p:blipFill>
          <a:blip r:embed="rId2"/>
          <a:stretch>
            <a:fillRect/>
          </a:stretch>
        </p:blipFill>
        <p:spPr>
          <a:xfrm>
            <a:off x="3588364" y="-24581"/>
            <a:ext cx="8516794" cy="6858000"/>
          </a:xfrm>
          <a:prstGeom prst="rect">
            <a:avLst/>
          </a:prstGeom>
        </p:spPr>
      </p:pic>
      <p:sp>
        <p:nvSpPr>
          <p:cNvPr id="4" name="Footer Placeholder 3">
            <a:extLst>
              <a:ext uri="{FF2B5EF4-FFF2-40B4-BE49-F238E27FC236}">
                <a16:creationId xmlns:a16="http://schemas.microsoft.com/office/drawing/2014/main" xmlns="" id="{66862AFA-0B1A-4DAA-BA0F-F28F4839720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41D13659-1D86-4C24-BC55-874B0222ED90}"/>
              </a:ext>
            </a:extLst>
          </p:cNvPr>
          <p:cNvSpPr>
            <a:spLocks noGrp="1"/>
          </p:cNvSpPr>
          <p:nvPr>
            <p:ph type="sldNum" sz="quarter" idx="12"/>
          </p:nvPr>
        </p:nvSpPr>
        <p:spPr/>
        <p:txBody>
          <a:bodyPr/>
          <a:lstStyle/>
          <a:p>
            <a:fld id="{F73DB6DB-7499-4228-9BC0-66809057D228}" type="slidenum">
              <a:rPr lang="en-US" smtClean="0"/>
              <a:pPr/>
              <a:t>47</a:t>
            </a:fld>
            <a:endParaRPr lang="en-US"/>
          </a:p>
        </p:txBody>
      </p:sp>
      <p:sp>
        <p:nvSpPr>
          <p:cNvPr id="7" name="Rectangle 6">
            <a:extLst>
              <a:ext uri="{FF2B5EF4-FFF2-40B4-BE49-F238E27FC236}">
                <a16:creationId xmlns:a16="http://schemas.microsoft.com/office/drawing/2014/main" xmlns="" id="{87F02A68-B0A7-40C4-A3F4-09AD83A159D3}"/>
              </a:ext>
            </a:extLst>
          </p:cNvPr>
          <p:cNvSpPr/>
          <p:nvPr/>
        </p:nvSpPr>
        <p:spPr>
          <a:xfrm>
            <a:off x="83667" y="4191000"/>
            <a:ext cx="5324945" cy="2062103"/>
          </a:xfrm>
          <a:prstGeom prst="rect">
            <a:avLst/>
          </a:prstGeom>
        </p:spPr>
        <p:txBody>
          <a:bodyPr wrap="square">
            <a:spAutoFit/>
          </a:bodyPr>
          <a:lstStyle/>
          <a:p>
            <a:pPr marL="342900" lvl="0" indent="-342900">
              <a:spcBef>
                <a:spcPct val="20000"/>
              </a:spcBef>
              <a:buFont typeface="Arial" pitchFamily="34" charset="0"/>
              <a:buChar char="•"/>
            </a:pPr>
            <a:r>
              <a:rPr lang="en-US" sz="3200" dirty="0">
                <a:solidFill>
                  <a:prstClr val="black"/>
                </a:solidFill>
                <a:latin typeface="Arial" pitchFamily="34" charset="0"/>
                <a:cs typeface="Arial" pitchFamily="34" charset="0"/>
              </a:rPr>
              <a:t>Three levels of elaboration are shown, culminating in a scenario-based representation</a:t>
            </a:r>
            <a:endParaRPr lang="en-IE" sz="3200" dirty="0">
              <a:solidFill>
                <a:prstClr val="black"/>
              </a:solidFill>
              <a:latin typeface="Arial" pitchFamily="34" charset="0"/>
              <a:cs typeface="Arial" pitchFamily="34" charset="0"/>
            </a:endParaRPr>
          </a:p>
        </p:txBody>
      </p:sp>
    </p:spTree>
    <p:extLst>
      <p:ext uri="{BB962C8B-B14F-4D97-AF65-F5344CB8AC3E}">
        <p14:creationId xmlns:p14="http://schemas.microsoft.com/office/powerpoint/2010/main" val="287448142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078ACB5-3C47-454F-AD21-858E116C0BF0}"/>
              </a:ext>
            </a:extLst>
          </p:cNvPr>
          <p:cNvSpPr>
            <a:spLocks noGrp="1"/>
          </p:cNvSpPr>
          <p:nvPr>
            <p:ph type="title"/>
          </p:nvPr>
        </p:nvSpPr>
        <p:spPr/>
        <p:txBody>
          <a:bodyPr/>
          <a:lstStyle/>
          <a:p>
            <a:r>
              <a:rPr lang="en-IE" dirty="0"/>
              <a:t>Class-based elements</a:t>
            </a:r>
          </a:p>
        </p:txBody>
      </p:sp>
      <p:sp>
        <p:nvSpPr>
          <p:cNvPr id="3" name="Content Placeholder 2">
            <a:extLst>
              <a:ext uri="{FF2B5EF4-FFF2-40B4-BE49-F238E27FC236}">
                <a16:creationId xmlns:a16="http://schemas.microsoft.com/office/drawing/2014/main" xmlns="" id="{0FC1DA28-65EC-4FCB-AEBA-BA964DFB0DCA}"/>
              </a:ext>
            </a:extLst>
          </p:cNvPr>
          <p:cNvSpPr>
            <a:spLocks noGrp="1"/>
          </p:cNvSpPr>
          <p:nvPr>
            <p:ph idx="1"/>
          </p:nvPr>
        </p:nvSpPr>
        <p:spPr>
          <a:xfrm>
            <a:off x="609441" y="1600201"/>
            <a:ext cx="8631191" cy="4525963"/>
          </a:xfrm>
        </p:spPr>
        <p:txBody>
          <a:bodyPr>
            <a:normAutofit fontScale="77500" lnSpcReduction="20000"/>
          </a:bodyPr>
          <a:lstStyle/>
          <a:p>
            <a:r>
              <a:rPr lang="en-US" dirty="0"/>
              <a:t>Each usage scenario implies a set of objects that are manipulated</a:t>
            </a:r>
          </a:p>
          <a:p>
            <a:r>
              <a:rPr lang="en-US" dirty="0"/>
              <a:t>as an actor interacts with the system</a:t>
            </a:r>
          </a:p>
          <a:p>
            <a:r>
              <a:rPr lang="en-US" dirty="0"/>
              <a:t>These objects are categorized into classes—a collection of things that have similar attributes and common behaviors</a:t>
            </a:r>
          </a:p>
          <a:p>
            <a:r>
              <a:rPr lang="en-US" dirty="0"/>
              <a:t>For example, a UML class diagram can be used to depict a </a:t>
            </a:r>
            <a:r>
              <a:rPr lang="en-US" b="1" dirty="0"/>
              <a:t>Sensor </a:t>
            </a:r>
            <a:r>
              <a:rPr lang="en-US" dirty="0"/>
              <a:t>class for the </a:t>
            </a:r>
            <a:r>
              <a:rPr lang="en-US" i="1" dirty="0" err="1"/>
              <a:t>SafeHome</a:t>
            </a:r>
            <a:r>
              <a:rPr lang="en-US" i="1" dirty="0"/>
              <a:t> </a:t>
            </a:r>
            <a:r>
              <a:rPr lang="en-US" dirty="0"/>
              <a:t>security function </a:t>
            </a:r>
          </a:p>
          <a:p>
            <a:r>
              <a:rPr lang="en-US" dirty="0"/>
              <a:t>Note that the diagram lists the attributes of sensors (e.g., name, type) and the operations (e.g., </a:t>
            </a:r>
            <a:r>
              <a:rPr lang="en-US" i="1" dirty="0"/>
              <a:t>identify, enable </a:t>
            </a:r>
            <a:r>
              <a:rPr lang="en-US" dirty="0"/>
              <a:t>) that can be applied to modify these attributes</a:t>
            </a:r>
          </a:p>
          <a:p>
            <a:endParaRPr lang="en-IE" dirty="0"/>
          </a:p>
        </p:txBody>
      </p:sp>
      <p:sp>
        <p:nvSpPr>
          <p:cNvPr id="4" name="Footer Placeholder 3">
            <a:extLst>
              <a:ext uri="{FF2B5EF4-FFF2-40B4-BE49-F238E27FC236}">
                <a16:creationId xmlns:a16="http://schemas.microsoft.com/office/drawing/2014/main" xmlns="" id="{5B81CDAA-D10A-43D9-A432-C62D345B3F8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AA073E5D-1CD3-4888-803F-6745626F3400}"/>
              </a:ext>
            </a:extLst>
          </p:cNvPr>
          <p:cNvSpPr>
            <a:spLocks noGrp="1"/>
          </p:cNvSpPr>
          <p:nvPr>
            <p:ph type="sldNum" sz="quarter" idx="12"/>
          </p:nvPr>
        </p:nvSpPr>
        <p:spPr/>
        <p:txBody>
          <a:bodyPr/>
          <a:lstStyle/>
          <a:p>
            <a:fld id="{F73DB6DB-7499-4228-9BC0-66809057D228}" type="slidenum">
              <a:rPr lang="en-US" smtClean="0"/>
              <a:pPr/>
              <a:t>48</a:t>
            </a:fld>
            <a:endParaRPr lang="en-US"/>
          </a:p>
        </p:txBody>
      </p:sp>
      <p:pic>
        <p:nvPicPr>
          <p:cNvPr id="6" name="Picture 5">
            <a:extLst>
              <a:ext uri="{FF2B5EF4-FFF2-40B4-BE49-F238E27FC236}">
                <a16:creationId xmlns:a16="http://schemas.microsoft.com/office/drawing/2014/main" xmlns="" id="{EE2BFB4C-1057-4F51-9C8E-68F0AA1415B8}"/>
              </a:ext>
            </a:extLst>
          </p:cNvPr>
          <p:cNvPicPr>
            <a:picLocks noChangeAspect="1"/>
          </p:cNvPicPr>
          <p:nvPr/>
        </p:nvPicPr>
        <p:blipFill>
          <a:blip r:embed="rId2"/>
          <a:stretch>
            <a:fillRect/>
          </a:stretch>
        </p:blipFill>
        <p:spPr>
          <a:xfrm>
            <a:off x="9240632" y="1600201"/>
            <a:ext cx="2914650" cy="4000500"/>
          </a:xfrm>
          <a:prstGeom prst="rect">
            <a:avLst/>
          </a:prstGeom>
        </p:spPr>
      </p:pic>
    </p:spTree>
    <p:extLst>
      <p:ext uri="{BB962C8B-B14F-4D97-AF65-F5344CB8AC3E}">
        <p14:creationId xmlns:p14="http://schemas.microsoft.com/office/powerpoint/2010/main" val="352435697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40793A-D6CC-4C09-B15A-A46238D657E5}"/>
              </a:ext>
            </a:extLst>
          </p:cNvPr>
          <p:cNvSpPr>
            <a:spLocks noGrp="1"/>
          </p:cNvSpPr>
          <p:nvPr>
            <p:ph type="title"/>
          </p:nvPr>
        </p:nvSpPr>
        <p:spPr/>
        <p:txBody>
          <a:bodyPr/>
          <a:lstStyle/>
          <a:p>
            <a:r>
              <a:rPr lang="en-IE" dirty="0"/>
              <a:t>Behavioural Elements</a:t>
            </a:r>
          </a:p>
        </p:txBody>
      </p:sp>
      <p:sp>
        <p:nvSpPr>
          <p:cNvPr id="3" name="Content Placeholder 2">
            <a:extLst>
              <a:ext uri="{FF2B5EF4-FFF2-40B4-BE49-F238E27FC236}">
                <a16:creationId xmlns:a16="http://schemas.microsoft.com/office/drawing/2014/main" xmlns="" id="{9A3AACE1-2532-4746-9E05-CE404ACEC987}"/>
              </a:ext>
            </a:extLst>
          </p:cNvPr>
          <p:cNvSpPr>
            <a:spLocks noGrp="1"/>
          </p:cNvSpPr>
          <p:nvPr>
            <p:ph idx="1"/>
          </p:nvPr>
        </p:nvSpPr>
        <p:spPr>
          <a:xfrm>
            <a:off x="609441" y="1600201"/>
            <a:ext cx="6246971" cy="4525963"/>
          </a:xfrm>
        </p:spPr>
        <p:txBody>
          <a:bodyPr>
            <a:normAutofit fontScale="92500"/>
          </a:bodyPr>
          <a:lstStyle/>
          <a:p>
            <a:r>
              <a:rPr lang="en-US" sz="2400" dirty="0"/>
              <a:t>The behavior of a computer-based system can have a profound effect on the design that is chosen and the implementation approach that </a:t>
            </a:r>
            <a:r>
              <a:rPr lang="en-IE" sz="2400" dirty="0"/>
              <a:t>is applied</a:t>
            </a:r>
          </a:p>
          <a:p>
            <a:r>
              <a:rPr lang="en-US" sz="2400" dirty="0"/>
              <a:t>The </a:t>
            </a:r>
            <a:r>
              <a:rPr lang="en-US" sz="2400" i="1" dirty="0"/>
              <a:t>state diagram </a:t>
            </a:r>
            <a:r>
              <a:rPr lang="en-US" sz="2400" dirty="0"/>
              <a:t>is one method for representing the behavior of a system by depicting its states and the events that cause the system to change state</a:t>
            </a:r>
          </a:p>
          <a:p>
            <a:r>
              <a:rPr lang="en-US" sz="2400" dirty="0"/>
              <a:t>A </a:t>
            </a:r>
            <a:r>
              <a:rPr lang="en-US" sz="2400" i="1" dirty="0"/>
              <a:t>state </a:t>
            </a:r>
            <a:r>
              <a:rPr lang="en-US" sz="2400" dirty="0"/>
              <a:t>is any observable mode of behavior</a:t>
            </a:r>
          </a:p>
          <a:p>
            <a:r>
              <a:rPr lang="en-US" sz="2400" dirty="0"/>
              <a:t>In addition, the state diagram indicates what actions (e.g., process activation) are taken as a consequence of a particular event</a:t>
            </a:r>
            <a:endParaRPr lang="en-IE" sz="2400" dirty="0"/>
          </a:p>
        </p:txBody>
      </p:sp>
      <p:sp>
        <p:nvSpPr>
          <p:cNvPr id="4" name="Footer Placeholder 3">
            <a:extLst>
              <a:ext uri="{FF2B5EF4-FFF2-40B4-BE49-F238E27FC236}">
                <a16:creationId xmlns:a16="http://schemas.microsoft.com/office/drawing/2014/main" xmlns="" id="{4D90566F-2E35-402F-B770-FF013BADB1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B5948B7F-FB6D-47CA-AA90-401E25F7E02E}"/>
              </a:ext>
            </a:extLst>
          </p:cNvPr>
          <p:cNvSpPr>
            <a:spLocks noGrp="1"/>
          </p:cNvSpPr>
          <p:nvPr>
            <p:ph type="sldNum" sz="quarter" idx="12"/>
          </p:nvPr>
        </p:nvSpPr>
        <p:spPr/>
        <p:txBody>
          <a:bodyPr/>
          <a:lstStyle/>
          <a:p>
            <a:fld id="{F73DB6DB-7499-4228-9BC0-66809057D228}" type="slidenum">
              <a:rPr lang="en-US" smtClean="0"/>
              <a:pPr/>
              <a:t>49</a:t>
            </a:fld>
            <a:endParaRPr lang="en-US"/>
          </a:p>
        </p:txBody>
      </p:sp>
      <p:pic>
        <p:nvPicPr>
          <p:cNvPr id="6" name="Picture 5">
            <a:extLst>
              <a:ext uri="{FF2B5EF4-FFF2-40B4-BE49-F238E27FC236}">
                <a16:creationId xmlns:a16="http://schemas.microsoft.com/office/drawing/2014/main" xmlns="" id="{E3DF3A0A-88FD-4DBC-8077-3738A8DC8D5D}"/>
              </a:ext>
            </a:extLst>
          </p:cNvPr>
          <p:cNvPicPr>
            <a:picLocks noChangeAspect="1"/>
          </p:cNvPicPr>
          <p:nvPr/>
        </p:nvPicPr>
        <p:blipFill>
          <a:blip r:embed="rId2"/>
          <a:stretch>
            <a:fillRect/>
          </a:stretch>
        </p:blipFill>
        <p:spPr>
          <a:xfrm>
            <a:off x="6932612" y="2053432"/>
            <a:ext cx="5057775" cy="3619500"/>
          </a:xfrm>
          <a:prstGeom prst="rect">
            <a:avLst/>
          </a:prstGeom>
        </p:spPr>
      </p:pic>
    </p:spTree>
    <p:extLst>
      <p:ext uri="{BB962C8B-B14F-4D97-AF65-F5344CB8AC3E}">
        <p14:creationId xmlns:p14="http://schemas.microsoft.com/office/powerpoint/2010/main" val="6212956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Engineering</a:t>
            </a:r>
          </a:p>
        </p:txBody>
      </p:sp>
      <p:sp>
        <p:nvSpPr>
          <p:cNvPr id="3" name="Content Placeholder 2"/>
          <p:cNvSpPr>
            <a:spLocks noGrp="1"/>
          </p:cNvSpPr>
          <p:nvPr>
            <p:ph idx="1"/>
          </p:nvPr>
        </p:nvSpPr>
        <p:spPr/>
        <p:txBody>
          <a:bodyPr>
            <a:normAutofit fontScale="85000" lnSpcReduction="20000"/>
          </a:bodyPr>
          <a:lstStyle/>
          <a:p>
            <a:r>
              <a:rPr lang="en-US" dirty="0"/>
              <a:t>Requirements engineering builds a bridge to design and construction</a:t>
            </a:r>
          </a:p>
          <a:p>
            <a:r>
              <a:rPr lang="en-US" dirty="0"/>
              <a:t>Requirements engineering encompasses seven distinct tasks</a:t>
            </a:r>
          </a:p>
          <a:p>
            <a:pPr lvl="1"/>
            <a:r>
              <a:rPr lang="en-US" dirty="0"/>
              <a:t>Inception</a:t>
            </a:r>
          </a:p>
          <a:p>
            <a:pPr lvl="1"/>
            <a:r>
              <a:rPr lang="en-US" dirty="0"/>
              <a:t>Elicitation</a:t>
            </a:r>
          </a:p>
          <a:p>
            <a:pPr lvl="1"/>
            <a:r>
              <a:rPr lang="en-US" dirty="0"/>
              <a:t>Elaboration</a:t>
            </a:r>
          </a:p>
          <a:p>
            <a:pPr lvl="1"/>
            <a:r>
              <a:rPr lang="en-US" dirty="0"/>
              <a:t>Negotiation</a:t>
            </a:r>
          </a:p>
          <a:p>
            <a:pPr lvl="1"/>
            <a:r>
              <a:rPr lang="en-US" dirty="0"/>
              <a:t>Specification</a:t>
            </a:r>
          </a:p>
          <a:p>
            <a:pPr lvl="1"/>
            <a:r>
              <a:rPr lang="en-US" dirty="0"/>
              <a:t>validation and </a:t>
            </a:r>
          </a:p>
          <a:p>
            <a:pPr lvl="1"/>
            <a:r>
              <a:rPr lang="en-US" dirty="0"/>
              <a:t>Management</a:t>
            </a:r>
          </a:p>
          <a:p>
            <a:r>
              <a:rPr lang="en-US" dirty="0"/>
              <a:t>It is important to note that some of these tasks occur in parallel and all are adapted to the needs of the project</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98823929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E4AFB1-FB81-4790-846D-95F491F72A4C}"/>
              </a:ext>
            </a:extLst>
          </p:cNvPr>
          <p:cNvSpPr>
            <a:spLocks noGrp="1"/>
          </p:cNvSpPr>
          <p:nvPr>
            <p:ph type="title"/>
          </p:nvPr>
        </p:nvSpPr>
        <p:spPr/>
        <p:txBody>
          <a:bodyPr/>
          <a:lstStyle/>
          <a:p>
            <a:r>
              <a:rPr lang="en-IE" dirty="0"/>
              <a:t>Agile Requirements Engineering</a:t>
            </a:r>
          </a:p>
        </p:txBody>
      </p:sp>
      <p:sp>
        <p:nvSpPr>
          <p:cNvPr id="3" name="Content Placeholder 2">
            <a:extLst>
              <a:ext uri="{FF2B5EF4-FFF2-40B4-BE49-F238E27FC236}">
                <a16:creationId xmlns:a16="http://schemas.microsoft.com/office/drawing/2014/main" xmlns="" id="{0D952D1D-5B74-4C75-86F1-53A00C7BBF02}"/>
              </a:ext>
            </a:extLst>
          </p:cNvPr>
          <p:cNvSpPr>
            <a:spLocks noGrp="1"/>
          </p:cNvSpPr>
          <p:nvPr>
            <p:ph idx="1"/>
          </p:nvPr>
        </p:nvSpPr>
        <p:spPr/>
        <p:txBody>
          <a:bodyPr/>
          <a:lstStyle/>
          <a:p>
            <a:r>
              <a:rPr lang="en-US" dirty="0"/>
              <a:t>As the agile team acquires a high-level understanding of a product’s critical features use stories relevant to the next product increment are refined</a:t>
            </a:r>
          </a:p>
          <a:p>
            <a:r>
              <a:rPr lang="en-US" dirty="0"/>
              <a:t>The agile process encourages the early identification and implementation of the highest priority product features</a:t>
            </a:r>
          </a:p>
          <a:p>
            <a:r>
              <a:rPr lang="en-US" dirty="0"/>
              <a:t>This allows the early creation and testing of working prototypes</a:t>
            </a:r>
            <a:endParaRPr lang="en-IE" dirty="0"/>
          </a:p>
        </p:txBody>
      </p:sp>
      <p:sp>
        <p:nvSpPr>
          <p:cNvPr id="4" name="Footer Placeholder 3">
            <a:extLst>
              <a:ext uri="{FF2B5EF4-FFF2-40B4-BE49-F238E27FC236}">
                <a16:creationId xmlns:a16="http://schemas.microsoft.com/office/drawing/2014/main" xmlns="" id="{660C56AB-BB4F-4477-81F9-86BF2FFA44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FB4DB284-7220-48B1-B0F3-7AA689D68748}"/>
              </a:ext>
            </a:extLst>
          </p:cNvPr>
          <p:cNvSpPr>
            <a:spLocks noGrp="1"/>
          </p:cNvSpPr>
          <p:nvPr>
            <p:ph type="sldNum" sz="quarter" idx="12"/>
          </p:nvPr>
        </p:nvSpPr>
        <p:spPr/>
        <p:txBody>
          <a:bodyPr/>
          <a:lstStyle/>
          <a:p>
            <a:fld id="{F73DB6DB-7499-4228-9BC0-66809057D228}" type="slidenum">
              <a:rPr lang="en-US" smtClean="0"/>
              <a:pPr/>
              <a:t>50</a:t>
            </a:fld>
            <a:endParaRPr lang="en-US"/>
          </a:p>
        </p:txBody>
      </p:sp>
    </p:spTree>
    <p:extLst>
      <p:ext uri="{BB962C8B-B14F-4D97-AF65-F5344CB8AC3E}">
        <p14:creationId xmlns:p14="http://schemas.microsoft.com/office/powerpoint/2010/main" val="78848332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E4AFB1-FB81-4790-846D-95F491F72A4C}"/>
              </a:ext>
            </a:extLst>
          </p:cNvPr>
          <p:cNvSpPr>
            <a:spLocks noGrp="1"/>
          </p:cNvSpPr>
          <p:nvPr>
            <p:ph type="title"/>
          </p:nvPr>
        </p:nvSpPr>
        <p:spPr/>
        <p:txBody>
          <a:bodyPr/>
          <a:lstStyle/>
          <a:p>
            <a:r>
              <a:rPr lang="en-IE" dirty="0"/>
              <a:t>Agile Requirements Engineering</a:t>
            </a:r>
          </a:p>
        </p:txBody>
      </p:sp>
      <p:sp>
        <p:nvSpPr>
          <p:cNvPr id="3" name="Content Placeholder 2">
            <a:extLst>
              <a:ext uri="{FF2B5EF4-FFF2-40B4-BE49-F238E27FC236}">
                <a16:creationId xmlns:a16="http://schemas.microsoft.com/office/drawing/2014/main" xmlns="" id="{0D952D1D-5B74-4C75-86F1-53A00C7BBF02}"/>
              </a:ext>
            </a:extLst>
          </p:cNvPr>
          <p:cNvSpPr>
            <a:spLocks noGrp="1"/>
          </p:cNvSpPr>
          <p:nvPr>
            <p:ph idx="1"/>
          </p:nvPr>
        </p:nvSpPr>
        <p:spPr/>
        <p:txBody>
          <a:bodyPr>
            <a:normAutofit/>
          </a:bodyPr>
          <a:lstStyle/>
          <a:p>
            <a:r>
              <a:rPr lang="en-US" dirty="0"/>
              <a:t>Agile requirements engineering addresses important issues that are common in software projects:</a:t>
            </a:r>
          </a:p>
          <a:p>
            <a:pPr lvl="1"/>
            <a:r>
              <a:rPr lang="en-US" dirty="0"/>
              <a:t>high requirements volatility, </a:t>
            </a:r>
          </a:p>
          <a:p>
            <a:pPr lvl="1"/>
            <a:r>
              <a:rPr lang="en-US" dirty="0"/>
              <a:t>incomplete knowledge of development technology, and</a:t>
            </a:r>
          </a:p>
          <a:p>
            <a:pPr lvl="1"/>
            <a:r>
              <a:rPr lang="en-US" dirty="0"/>
              <a:t>customers not able to articulate their visions until they see a working prototype</a:t>
            </a:r>
          </a:p>
          <a:p>
            <a:r>
              <a:rPr lang="en-US" dirty="0"/>
              <a:t>The agile process interleaves requirements engineering </a:t>
            </a:r>
            <a:r>
              <a:rPr lang="en-IE" dirty="0"/>
              <a:t>and design activities</a:t>
            </a:r>
          </a:p>
        </p:txBody>
      </p:sp>
      <p:sp>
        <p:nvSpPr>
          <p:cNvPr id="4" name="Footer Placeholder 3">
            <a:extLst>
              <a:ext uri="{FF2B5EF4-FFF2-40B4-BE49-F238E27FC236}">
                <a16:creationId xmlns:a16="http://schemas.microsoft.com/office/drawing/2014/main" xmlns="" id="{660C56AB-BB4F-4477-81F9-86BF2FFA44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FB4DB284-7220-48B1-B0F3-7AA689D68748}"/>
              </a:ext>
            </a:extLst>
          </p:cNvPr>
          <p:cNvSpPr>
            <a:spLocks noGrp="1"/>
          </p:cNvSpPr>
          <p:nvPr>
            <p:ph type="sldNum" sz="quarter" idx="12"/>
          </p:nvPr>
        </p:nvSpPr>
        <p:spPr/>
        <p:txBody>
          <a:bodyPr/>
          <a:lstStyle/>
          <a:p>
            <a:fld id="{F73DB6DB-7499-4228-9BC0-66809057D228}" type="slidenum">
              <a:rPr lang="en-US" smtClean="0"/>
              <a:pPr/>
              <a:t>51</a:t>
            </a:fld>
            <a:endParaRPr lang="en-US"/>
          </a:p>
        </p:txBody>
      </p:sp>
    </p:spTree>
    <p:extLst>
      <p:ext uri="{BB962C8B-B14F-4D97-AF65-F5344CB8AC3E}">
        <p14:creationId xmlns:p14="http://schemas.microsoft.com/office/powerpoint/2010/main" val="21880091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Inception</a:t>
            </a:r>
          </a:p>
        </p:txBody>
      </p:sp>
      <p:sp>
        <p:nvSpPr>
          <p:cNvPr id="3" name="Content Placeholder 2"/>
          <p:cNvSpPr>
            <a:spLocks noGrp="1"/>
          </p:cNvSpPr>
          <p:nvPr>
            <p:ph idx="1"/>
          </p:nvPr>
        </p:nvSpPr>
        <p:spPr/>
        <p:txBody>
          <a:bodyPr>
            <a:normAutofit lnSpcReduction="10000"/>
          </a:bodyPr>
          <a:lstStyle/>
          <a:p>
            <a:r>
              <a:rPr lang="en-US" dirty="0"/>
              <a:t>How does a software project get started? Is there a single event that becomes the catalyst for a new computer-based system or product, or does the need evolve over time? There are no definitive answers to these questions</a:t>
            </a:r>
          </a:p>
          <a:p>
            <a:r>
              <a:rPr lang="en-US" dirty="0"/>
              <a:t>At project inception, you establish a basic understanding of the problem, the people who want a solution, the nature of the solution that is desired, and the effectiveness of preliminary communication and collaboration between the other stakeholders and the software team</a:t>
            </a:r>
          </a:p>
          <a:p>
            <a:endParaRPr lang="en-US" dirty="0"/>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24679824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Elicitation</a:t>
            </a:r>
          </a:p>
        </p:txBody>
      </p:sp>
      <p:sp>
        <p:nvSpPr>
          <p:cNvPr id="3" name="Content Placeholder 2"/>
          <p:cNvSpPr>
            <a:spLocks noGrp="1"/>
          </p:cNvSpPr>
          <p:nvPr>
            <p:ph idx="1"/>
          </p:nvPr>
        </p:nvSpPr>
        <p:spPr/>
        <p:txBody>
          <a:bodyPr>
            <a:normAutofit/>
          </a:bodyPr>
          <a:lstStyle/>
          <a:p>
            <a:r>
              <a:rPr lang="en-US" dirty="0"/>
              <a:t>An important part of elicitation is to establish business goals</a:t>
            </a:r>
          </a:p>
          <a:p>
            <a:r>
              <a:rPr lang="en-US" dirty="0"/>
              <a:t>Your job is to engage stakeholders and to encourage them to share their goals honestly</a:t>
            </a:r>
          </a:p>
          <a:p>
            <a:r>
              <a:rPr lang="en-US" dirty="0"/>
              <a:t>Once the goals have been captured, a prioritization mechanism should be established, and a design rationale for a potential architecture (that meets stakeholder goals) can be created</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a:t>
            </a:fld>
            <a:endParaRPr lang="en-US">
              <a:solidFill>
                <a:prstClr val="black">
                  <a:tint val="75000"/>
                </a:prstClr>
              </a:solidFill>
            </a:endParaRPr>
          </a:p>
        </p:txBody>
      </p:sp>
    </p:spTree>
    <p:extLst>
      <p:ext uri="{BB962C8B-B14F-4D97-AF65-F5344CB8AC3E}">
        <p14:creationId xmlns:p14="http://schemas.microsoft.com/office/powerpoint/2010/main" val="16921188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Elicitation</a:t>
            </a:r>
          </a:p>
        </p:txBody>
      </p:sp>
      <p:sp>
        <p:nvSpPr>
          <p:cNvPr id="3" name="Content Placeholder 2"/>
          <p:cNvSpPr>
            <a:spLocks noGrp="1"/>
          </p:cNvSpPr>
          <p:nvPr>
            <p:ph idx="1"/>
          </p:nvPr>
        </p:nvSpPr>
        <p:spPr/>
        <p:txBody>
          <a:bodyPr>
            <a:normAutofit fontScale="85000" lnSpcReduction="20000"/>
          </a:bodyPr>
          <a:lstStyle/>
          <a:p>
            <a:r>
              <a:rPr lang="en-US" dirty="0"/>
              <a:t>A number of problems that are encountered as elicitation occurs:</a:t>
            </a:r>
          </a:p>
          <a:p>
            <a:pPr lvl="1"/>
            <a:r>
              <a:rPr lang="en-US" i="1" dirty="0"/>
              <a:t>Problems of scope </a:t>
            </a:r>
            <a:r>
              <a:rPr lang="en-US" dirty="0"/>
              <a:t>occur when the boundary of the system is ill-defined or the customers and users specify unnecessary technical detail that may confuse, rather than clarify, overall system objectives</a:t>
            </a:r>
          </a:p>
          <a:p>
            <a:pPr lvl="1"/>
            <a:r>
              <a:rPr lang="en-US" i="1" dirty="0"/>
              <a:t>Problems of understanding </a:t>
            </a:r>
            <a:r>
              <a:rPr lang="en-US" dirty="0"/>
              <a:t>are encountered when customers and users are not completely sure of what is needed, have a poor understanding of the capabilities and limitations of their computing environment, don’t have a full understanding of the problem domain, have trouble communicating needs, omit information that is believed to be “obvious,” specify requirements that conflict with the needs of other customers and users, or specify requirements that are ambiguous or untestable</a:t>
            </a:r>
          </a:p>
          <a:p>
            <a:pPr lvl="1"/>
            <a:r>
              <a:rPr lang="en-US" i="1" dirty="0"/>
              <a:t>Problems of volatility </a:t>
            </a:r>
            <a:r>
              <a:rPr lang="en-US" dirty="0"/>
              <a:t>occur when the requirements change over time. To help overcome these problems, you must approach the requirements-gathering activity in an organized manner</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a:t>
            </a:fld>
            <a:endParaRPr lang="en-US">
              <a:solidFill>
                <a:prstClr val="black">
                  <a:tint val="75000"/>
                </a:prstClr>
              </a:solidFill>
            </a:endParaRPr>
          </a:p>
        </p:txBody>
      </p:sp>
    </p:spTree>
    <p:extLst>
      <p:ext uri="{BB962C8B-B14F-4D97-AF65-F5344CB8AC3E}">
        <p14:creationId xmlns:p14="http://schemas.microsoft.com/office/powerpoint/2010/main" val="39503488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Elaboration</a:t>
            </a:r>
          </a:p>
        </p:txBody>
      </p:sp>
      <p:sp>
        <p:nvSpPr>
          <p:cNvPr id="3" name="Content Placeholder 2"/>
          <p:cNvSpPr>
            <a:spLocks noGrp="1"/>
          </p:cNvSpPr>
          <p:nvPr>
            <p:ph idx="1"/>
          </p:nvPr>
        </p:nvSpPr>
        <p:spPr/>
        <p:txBody>
          <a:bodyPr>
            <a:normAutofit fontScale="85000" lnSpcReduction="10000"/>
          </a:bodyPr>
          <a:lstStyle/>
          <a:p>
            <a:r>
              <a:rPr lang="en-US" dirty="0"/>
              <a:t>The information obtained from the customer during inception and elicitation is expanded and refined during elaboration</a:t>
            </a:r>
          </a:p>
          <a:p>
            <a:r>
              <a:rPr lang="en-US" dirty="0"/>
              <a:t>Elaboration is driven by the creation and refinement of user scenarios that describe how the end user (and other actors) will interact with the system</a:t>
            </a:r>
          </a:p>
          <a:p>
            <a:r>
              <a:rPr lang="en-US" dirty="0"/>
              <a:t>Each user scenario is parsed to extract analysis classes—business domain entities that are visible to the end user</a:t>
            </a:r>
          </a:p>
          <a:p>
            <a:r>
              <a:rPr lang="en-US" dirty="0"/>
              <a:t>The attributes of each analysis class are defined, and the services 4 that are required by each class are identified</a:t>
            </a:r>
          </a:p>
          <a:p>
            <a:r>
              <a:rPr lang="en-US" dirty="0"/>
              <a:t>The relationships and collaboration between classes are identified, and a variety of supplementary diagrams are produced</a:t>
            </a: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1872519068"/>
      </p:ext>
    </p:extLst>
  </p:cSld>
  <p:clrMapOvr>
    <a:masterClrMapping/>
  </p:clrMapOvr>
  <p:timing>
    <p:tnLst>
      <p:par>
        <p:cTn id="1" dur="indefinite" restart="never" nodeType="tmRoot"/>
      </p:par>
    </p:tnLst>
  </p:timing>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GaneshTemplate</Template>
  <TotalTime>17717</TotalTime>
  <Words>3568</Words>
  <Application>Microsoft Office PowerPoint</Application>
  <PresentationFormat>Custom</PresentationFormat>
  <Paragraphs>356</Paragraphs>
  <Slides>51</Slides>
  <Notes>5</Notes>
  <HiddenSlides>0</HiddenSlides>
  <MMClips>0</MMClips>
  <ScaleCrop>false</ScaleCrop>
  <HeadingPairs>
    <vt:vector size="4" baseType="variant">
      <vt:variant>
        <vt:lpstr>Theme</vt:lpstr>
      </vt:variant>
      <vt:variant>
        <vt:i4>3</vt:i4>
      </vt:variant>
      <vt:variant>
        <vt:lpstr>Slide Titles</vt:lpstr>
      </vt:variant>
      <vt:variant>
        <vt:i4>51</vt:i4>
      </vt:variant>
    </vt:vector>
  </HeadingPairs>
  <TitlesOfParts>
    <vt:vector size="54" baseType="lpstr">
      <vt:lpstr>GaneshTemplate</vt:lpstr>
      <vt:lpstr>1_GaneshTemplate</vt:lpstr>
      <vt:lpstr>2_GaneshTemplate</vt:lpstr>
      <vt:lpstr>Understanding Requirements</vt:lpstr>
      <vt:lpstr>Topics Covered </vt:lpstr>
      <vt:lpstr>Requirements Engineering</vt:lpstr>
      <vt:lpstr>Requirements Engineering</vt:lpstr>
      <vt:lpstr>Requirements Engineering</vt:lpstr>
      <vt:lpstr>Inception</vt:lpstr>
      <vt:lpstr>Elicitation</vt:lpstr>
      <vt:lpstr>Elicitation</vt:lpstr>
      <vt:lpstr>Elaboration</vt:lpstr>
      <vt:lpstr>Negotiation</vt:lpstr>
      <vt:lpstr>Specification</vt:lpstr>
      <vt:lpstr>Validation</vt:lpstr>
      <vt:lpstr>Management</vt:lpstr>
      <vt:lpstr>Discussion</vt:lpstr>
      <vt:lpstr>Establishing the group work</vt:lpstr>
      <vt:lpstr>Establishing the Group work</vt:lpstr>
      <vt:lpstr>Establishing the Group work</vt:lpstr>
      <vt:lpstr>Asking the question</vt:lpstr>
      <vt:lpstr>Eliciting Requirement</vt:lpstr>
      <vt:lpstr>Eliciting Requirement</vt:lpstr>
      <vt:lpstr>Collaborative Requirement Gathering</vt:lpstr>
      <vt:lpstr>Collaborative requirement gathering (contd.)</vt:lpstr>
      <vt:lpstr>Collaborative requirement gathering (Contd.)</vt:lpstr>
      <vt:lpstr>Example: SafeHome Write up on home security function that is to be part of SafeHome</vt:lpstr>
      <vt:lpstr>Discussion</vt:lpstr>
      <vt:lpstr>Example: SafeHome Identify Objects</vt:lpstr>
      <vt:lpstr>Quality Function Deployment</vt:lpstr>
      <vt:lpstr>User Scenario</vt:lpstr>
      <vt:lpstr>Elicitation Work Products</vt:lpstr>
      <vt:lpstr>Agile Requirements Elicitation</vt:lpstr>
      <vt:lpstr>Discussion</vt:lpstr>
      <vt:lpstr>Discussion</vt:lpstr>
      <vt:lpstr>Developing use cases</vt:lpstr>
      <vt:lpstr>Developing Usecases</vt:lpstr>
      <vt:lpstr>Developing Usecases</vt:lpstr>
      <vt:lpstr>Developing Usecases</vt:lpstr>
      <vt:lpstr>Discussion</vt:lpstr>
      <vt:lpstr>SafeHome</vt:lpstr>
      <vt:lpstr>SafeHome</vt:lpstr>
      <vt:lpstr>SafeHome</vt:lpstr>
      <vt:lpstr>SafeHome – Basic Usecase Describes the interaction between the actor and the system</vt:lpstr>
      <vt:lpstr>UML use case diagram for SafeHome home security function</vt:lpstr>
      <vt:lpstr>Building the Analysis Model</vt:lpstr>
      <vt:lpstr>Building the Analysis Model</vt:lpstr>
      <vt:lpstr>Elements of the Analysis Model</vt:lpstr>
      <vt:lpstr>Scenario-based elements</vt:lpstr>
      <vt:lpstr>UML activity diagrams for eliciting requirements</vt:lpstr>
      <vt:lpstr>Class-based elements</vt:lpstr>
      <vt:lpstr>Behavioural Elements</vt:lpstr>
      <vt:lpstr>Agile Requirements Engineering</vt:lpstr>
      <vt:lpstr>Agile Requirements Engineering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Malathi</cp:lastModifiedBy>
  <cp:revision>426</cp:revision>
  <dcterms:created xsi:type="dcterms:W3CDTF">2018-06-04T08:25:54Z</dcterms:created>
  <dcterms:modified xsi:type="dcterms:W3CDTF">2019-11-19T16:18:39Z</dcterms:modified>
</cp:coreProperties>
</file>

<file path=docProps/thumbnail.jpeg>
</file>